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Perandory" charset="1" panose="00000000000000000000"/>
      <p:regular r:id="rId32"/>
    </p:embeddedFont>
    <p:embeddedFont>
      <p:font typeface="Glacial Indifference" charset="1" panose="00000000000000000000"/>
      <p:regular r:id="rId33"/>
    </p:embeddedFont>
    <p:embeddedFont>
      <p:font typeface="Roboto" charset="1" panose="02000000000000000000"/>
      <p:regular r:id="rId34"/>
    </p:embeddedFont>
    <p:embeddedFont>
      <p:font typeface="Arimo" charset="1" panose="020B0604020202020204"/>
      <p:regular r:id="rId35"/>
    </p:embeddedFont>
    <p:embeddedFont>
      <p:font typeface="Amiri Italics" charset="1" panose="000005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F9-Y2k4SI.mp4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gif>
</file>

<file path=ppt/media/image24.png>
</file>

<file path=ppt/media/image25.sv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png>
</file>

<file path=ppt/media/image62.png>
</file>

<file path=ppt/media/image63.svg>
</file>

<file path=ppt/media/image64.png>
</file>

<file path=ppt/media/image65.png>
</file>

<file path=ppt/media/image66.png>
</file>

<file path=ppt/media/image67.svg>
</file>

<file path=ppt/media/image68.png>
</file>

<file path=ppt/media/image69.png>
</file>

<file path=ppt/media/image7.svg>
</file>

<file path=ppt/media/image70.svg>
</file>

<file path=ppt/media/image71.jpeg>
</file>

<file path=ppt/media/image72.jpeg>
</file>

<file path=ppt/media/image73.png>
</file>

<file path=ppt/media/image74.svg>
</file>

<file path=ppt/media/image75.png>
</file>

<file path=ppt/media/image76.png>
</file>

<file path=ppt/media/image77.svg>
</file>

<file path=ppt/media/image78.png>
</file>

<file path=ppt/media/image79.png>
</file>

<file path=ppt/media/image8.png>
</file>

<file path=ppt/media/image80.png>
</file>

<file path=ppt/media/image81.png>
</file>

<file path=ppt/media/image82.sv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3.png" Type="http://schemas.openxmlformats.org/officeDocument/2006/relationships/image"/><Relationship Id="rId4" Target="../media/image2.pn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4.svg" Type="http://schemas.openxmlformats.org/officeDocument/2006/relationships/image"/><Relationship Id="rId2" Target="../media/image37.png" Type="http://schemas.openxmlformats.org/officeDocument/2006/relationships/image"/><Relationship Id="rId3" Target="../media/image38.sv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Relationship Id="rId6" Target="../media/image41.png" Type="http://schemas.openxmlformats.org/officeDocument/2006/relationships/image"/><Relationship Id="rId7" Target="../media/image42.svg" Type="http://schemas.openxmlformats.org/officeDocument/2006/relationships/image"/><Relationship Id="rId8" Target="../media/image2.png" Type="http://schemas.openxmlformats.org/officeDocument/2006/relationships/image"/><Relationship Id="rId9" Target="../media/image4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5.png" Type="http://schemas.openxmlformats.org/officeDocument/2006/relationships/image"/><Relationship Id="rId5" Target="../media/image4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5.svg" Type="http://schemas.openxmlformats.org/officeDocument/2006/relationships/image"/><Relationship Id="rId11" Target="../media/image56.png" Type="http://schemas.openxmlformats.org/officeDocument/2006/relationships/image"/><Relationship Id="rId12" Target="../media/image57.svg" Type="http://schemas.openxmlformats.org/officeDocument/2006/relationships/image"/><Relationship Id="rId13" Target="../media/image58.png" Type="http://schemas.openxmlformats.org/officeDocument/2006/relationships/image"/><Relationship Id="rId14" Target="../media/image59.svg" Type="http://schemas.openxmlformats.org/officeDocument/2006/relationships/image"/><Relationship Id="rId15" Target="../media/image2.png" Type="http://schemas.openxmlformats.org/officeDocument/2006/relationships/image"/><Relationship Id="rId2" Target="../media/image1.png" Type="http://schemas.openxmlformats.org/officeDocument/2006/relationships/image"/><Relationship Id="rId3" Target="../media/image48.png" Type="http://schemas.openxmlformats.org/officeDocument/2006/relationships/image"/><Relationship Id="rId4" Target="../media/image49.svg" Type="http://schemas.openxmlformats.org/officeDocument/2006/relationships/image"/><Relationship Id="rId5" Target="../media/image50.png" Type="http://schemas.openxmlformats.org/officeDocument/2006/relationships/image"/><Relationship Id="rId6" Target="../media/image51.svg" Type="http://schemas.openxmlformats.org/officeDocument/2006/relationships/image"/><Relationship Id="rId7" Target="../media/image52.png" Type="http://schemas.openxmlformats.org/officeDocument/2006/relationships/image"/><Relationship Id="rId8" Target="../media/image53.svg" Type="http://schemas.openxmlformats.org/officeDocument/2006/relationships/image"/><Relationship Id="rId9" Target="../media/image5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0.png" Type="http://schemas.openxmlformats.org/officeDocument/2006/relationships/image"/><Relationship Id="rId4" Target="../media/image61.png" Type="http://schemas.openxmlformats.org/officeDocument/2006/relationships/image"/><Relationship Id="rId5" Target="../media/image62.png" Type="http://schemas.openxmlformats.org/officeDocument/2006/relationships/image"/><Relationship Id="rId6" Target="../media/image63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9.png" Type="http://schemas.openxmlformats.org/officeDocument/2006/relationships/image"/><Relationship Id="rId11" Target="../media/image70.svg" Type="http://schemas.openxmlformats.org/officeDocument/2006/relationships/image"/><Relationship Id="rId2" Target="../media/image2.png" Type="http://schemas.openxmlformats.org/officeDocument/2006/relationships/image"/><Relationship Id="rId3" Target="../media/image64.png" Type="http://schemas.openxmlformats.org/officeDocument/2006/relationships/image"/><Relationship Id="rId4" Target="../media/image65.png" Type="http://schemas.openxmlformats.org/officeDocument/2006/relationships/image"/><Relationship Id="rId5" Target="../media/image66.png" Type="http://schemas.openxmlformats.org/officeDocument/2006/relationships/image"/><Relationship Id="rId6" Target="../media/image67.svg" Type="http://schemas.openxmlformats.org/officeDocument/2006/relationships/image"/><Relationship Id="rId7" Target="../media/image68.pn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1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2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3.png" Type="http://schemas.openxmlformats.org/officeDocument/2006/relationships/image"/><Relationship Id="rId4" Target="../media/image74.svg" Type="http://schemas.openxmlformats.org/officeDocument/2006/relationships/image"/><Relationship Id="rId5" Target="https://skystayhotels.netlify.app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6.png" Type="http://schemas.openxmlformats.org/officeDocument/2006/relationships/image"/><Relationship Id="rId4" Target="../media/image77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8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9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80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81.png" Type="http://schemas.openxmlformats.org/officeDocument/2006/relationships/image"/><Relationship Id="rId5" Target="../media/image82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VAF9-Y2k4SI.mp4" Type="http://schemas.openxmlformats.org/officeDocument/2006/relationships/video"/><Relationship Id="rId6" Target="../media/VAF9-Y2k4SI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3.gif" Type="http://schemas.openxmlformats.org/officeDocument/2006/relationships/image"/><Relationship Id="rId2" Target="../media/image15.jpe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6.jpeg" Type="http://schemas.openxmlformats.org/officeDocument/2006/relationships/image"/><Relationship Id="rId4" Target="../media/image2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8.png" Type="http://schemas.openxmlformats.org/officeDocument/2006/relationships/image"/><Relationship Id="rId4" Target="../media/image29.jpe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93245" y="-302868"/>
            <a:ext cx="4501511" cy="4501511"/>
          </a:xfrm>
          <a:custGeom>
            <a:avLst/>
            <a:gdLst/>
            <a:ahLst/>
            <a:cxnLst/>
            <a:rect r="r" b="b" t="t" l="l"/>
            <a:pathLst>
              <a:path h="4501511" w="4501511">
                <a:moveTo>
                  <a:pt x="0" y="0"/>
                </a:moveTo>
                <a:lnTo>
                  <a:pt x="4501510" y="0"/>
                </a:lnTo>
                <a:lnTo>
                  <a:pt x="4501510" y="4501511"/>
                </a:lnTo>
                <a:lnTo>
                  <a:pt x="0" y="4501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6111" y="3691796"/>
            <a:ext cx="15795777" cy="314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373"/>
              </a:lnSpc>
            </a:pPr>
            <a:r>
              <a:rPr lang="en-US" sz="12778" spc="408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PROYECTO DE</a:t>
            </a:r>
          </a:p>
          <a:p>
            <a:pPr algn="ctr" marL="0" indent="0" lvl="0">
              <a:lnSpc>
                <a:spcPts val="11373"/>
              </a:lnSpc>
            </a:pPr>
            <a:r>
              <a:rPr lang="en-US" sz="12778" spc="408" strike="noStrike" u="none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FIN DE GRADO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40736" y="7729977"/>
            <a:ext cx="8102157" cy="68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4"/>
              </a:lnSpc>
              <a:spcBef>
                <a:spcPct val="0"/>
              </a:spcBef>
            </a:pPr>
            <a:r>
              <a:rPr lang="en-US" sz="5600">
                <a:solidFill>
                  <a:srgbClr val="1C3F6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17114" y="7666660"/>
            <a:ext cx="3199671" cy="1137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4"/>
              </a:lnSpc>
            </a:pPr>
            <a:r>
              <a:rPr lang="en-US" sz="3339" spc="-13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Autor:</a:t>
            </a:r>
          </a:p>
          <a:p>
            <a:pPr algn="ctr">
              <a:lnSpc>
                <a:spcPts val="4574"/>
              </a:lnSpc>
            </a:pPr>
            <a:r>
              <a:rPr lang="en-US" sz="3339" spc="-13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Eduardo Merino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11352" y="7666660"/>
            <a:ext cx="3053378" cy="1137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4"/>
              </a:lnSpc>
            </a:pPr>
            <a:r>
              <a:rPr lang="en-US" sz="3339" spc="-13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Tutor:</a:t>
            </a:r>
          </a:p>
          <a:p>
            <a:pPr algn="ctr">
              <a:lnSpc>
                <a:spcPts val="4574"/>
              </a:lnSpc>
            </a:pPr>
            <a:r>
              <a:rPr lang="en-US" sz="3339" spc="-13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Marco A. Peña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6902856" cy="10287000"/>
            <a:chOff x="0" y="0"/>
            <a:chExt cx="9203808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4393" t="0" r="58394" b="0"/>
            <a:stretch>
              <a:fillRect/>
            </a:stretch>
          </p:blipFill>
          <p:spPr>
            <a:xfrm flipH="false" flipV="false">
              <a:off x="0" y="0"/>
              <a:ext cx="9203808" cy="13716000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98131" y="6751595"/>
            <a:ext cx="9572339" cy="3242902"/>
          </a:xfrm>
          <a:custGeom>
            <a:avLst/>
            <a:gdLst/>
            <a:ahLst/>
            <a:cxnLst/>
            <a:rect r="r" b="b" t="t" l="l"/>
            <a:pathLst>
              <a:path h="3242902" w="9572339">
                <a:moveTo>
                  <a:pt x="0" y="0"/>
                </a:moveTo>
                <a:lnTo>
                  <a:pt x="9572339" y="0"/>
                </a:lnTo>
                <a:lnTo>
                  <a:pt x="9572339" y="3242902"/>
                </a:lnTo>
                <a:lnTo>
                  <a:pt x="0" y="3242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7616">
            <a:off x="14150201" y="2873747"/>
            <a:ext cx="3919347" cy="4114800"/>
          </a:xfrm>
          <a:custGeom>
            <a:avLst/>
            <a:gdLst/>
            <a:ahLst/>
            <a:cxnLst/>
            <a:rect r="r" b="b" t="t" l="l"/>
            <a:pathLst>
              <a:path h="4114800" w="3919347">
                <a:moveTo>
                  <a:pt x="0" y="0"/>
                </a:moveTo>
                <a:lnTo>
                  <a:pt x="3919347" y="0"/>
                </a:lnTo>
                <a:lnTo>
                  <a:pt x="39193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198131" y="3047579"/>
            <a:ext cx="6888635" cy="80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API MAIL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98131" y="3981090"/>
            <a:ext cx="6888635" cy="239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Es una clase anotada con @Service, lo que indica que forma parte de la capa de lógica de negocio y puede ser inyectada en otros componentes. Su objetivo es enviar correos electrónicos automáticos en diferentes momentos clave del flujo de la aplicación.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06255" y="1721473"/>
            <a:ext cx="7278940" cy="1091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2"/>
              </a:lnSpc>
            </a:pPr>
            <a:r>
              <a:rPr lang="en-US" sz="7200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DESARROLLO BACK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261619" y="4471114"/>
            <a:ext cx="185496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069141" y="3641903"/>
            <a:ext cx="1577336" cy="157733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BDDEC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3442292" y="4036010"/>
            <a:ext cx="831035" cy="828014"/>
          </a:xfrm>
          <a:custGeom>
            <a:avLst/>
            <a:gdLst/>
            <a:ahLst/>
            <a:cxnLst/>
            <a:rect r="r" b="b" t="t" l="l"/>
            <a:pathLst>
              <a:path h="828014" w="831035">
                <a:moveTo>
                  <a:pt x="0" y="0"/>
                </a:moveTo>
                <a:lnTo>
                  <a:pt x="831035" y="0"/>
                </a:lnTo>
                <a:lnTo>
                  <a:pt x="831035" y="828014"/>
                </a:lnTo>
                <a:lnTo>
                  <a:pt x="0" y="8280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8355332" y="3641903"/>
            <a:ext cx="1577336" cy="157733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BDDEC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733777" y="4036010"/>
            <a:ext cx="820447" cy="789121"/>
          </a:xfrm>
          <a:custGeom>
            <a:avLst/>
            <a:gdLst/>
            <a:ahLst/>
            <a:cxnLst/>
            <a:rect r="r" b="b" t="t" l="l"/>
            <a:pathLst>
              <a:path h="789121" w="820447">
                <a:moveTo>
                  <a:pt x="0" y="0"/>
                </a:moveTo>
                <a:lnTo>
                  <a:pt x="820446" y="0"/>
                </a:lnTo>
                <a:lnTo>
                  <a:pt x="820446" y="789121"/>
                </a:lnTo>
                <a:lnTo>
                  <a:pt x="0" y="7891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9" id="9"/>
          <p:cNvGrpSpPr/>
          <p:nvPr/>
        </p:nvGrpSpPr>
        <p:grpSpPr>
          <a:xfrm rot="0">
            <a:off x="3641523" y="3641903"/>
            <a:ext cx="1577336" cy="1577336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BDDE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4103399" y="4036010"/>
            <a:ext cx="653583" cy="832108"/>
          </a:xfrm>
          <a:custGeom>
            <a:avLst/>
            <a:gdLst/>
            <a:ahLst/>
            <a:cxnLst/>
            <a:rect r="r" b="b" t="t" l="l"/>
            <a:pathLst>
              <a:path h="832108" w="653583">
                <a:moveTo>
                  <a:pt x="0" y="0"/>
                </a:moveTo>
                <a:lnTo>
                  <a:pt x="653583" y="0"/>
                </a:lnTo>
                <a:lnTo>
                  <a:pt x="653583" y="832108"/>
                </a:lnTo>
                <a:lnTo>
                  <a:pt x="0" y="8321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98591" y="1486218"/>
            <a:ext cx="16160709" cy="1091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DESARROLLO FRONT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328992">
            <a:off x="769950" y="650507"/>
            <a:ext cx="3589243" cy="2812662"/>
          </a:xfrm>
          <a:custGeom>
            <a:avLst/>
            <a:gdLst/>
            <a:ahLst/>
            <a:cxnLst/>
            <a:rect r="r" b="b" t="t" l="l"/>
            <a:pathLst>
              <a:path h="2812662" w="3589243">
                <a:moveTo>
                  <a:pt x="0" y="0"/>
                </a:moveTo>
                <a:lnTo>
                  <a:pt x="3589244" y="0"/>
                </a:lnTo>
                <a:lnTo>
                  <a:pt x="3589244" y="2812662"/>
                </a:lnTo>
                <a:lnTo>
                  <a:pt x="0" y="28126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285926" y="6238414"/>
            <a:ext cx="4279949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En las webs es importante el diseño visual tanto como la funcionalidad, por lo que es importante hacer unas vistas y una web que llame la atención, que sea legible, intuitiva y que sea acorde al tema y al sector que pertenece.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38971" y="6238414"/>
            <a:ext cx="42799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El Front se organiza en componentes, cada uno con una vista diferente de la web: Login, Landing Page, Admin, Cliente...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17835" y="6238414"/>
            <a:ext cx="4521329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Para realizar las conexiones con la API se utiliza fetch para poder comunicarse con la API y realizar las diferentes peticiones que necesitemos (POST, GET, DELETE, UPDATE).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69569" y="5504036"/>
            <a:ext cx="2174826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9BC9FF"/>
                </a:solidFill>
                <a:latin typeface="Perandory"/>
                <a:ea typeface="Perandory"/>
                <a:cs typeface="Perandory"/>
                <a:sym typeface="Perandory"/>
              </a:rPr>
              <a:t>DISEÑO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91532" y="5504036"/>
            <a:ext cx="2657586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9BC9FF"/>
                </a:solidFill>
                <a:latin typeface="Perandory"/>
                <a:ea typeface="Perandory"/>
                <a:cs typeface="Perandory"/>
                <a:sym typeface="Perandory"/>
              </a:rPr>
              <a:t>CoMPONENTES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47633" y="5504036"/>
            <a:ext cx="3150150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9BC9FF"/>
                </a:solidFill>
                <a:latin typeface="Perandory"/>
                <a:ea typeface="Perandory"/>
                <a:cs typeface="Perandory"/>
                <a:sym typeface="Perandory"/>
              </a:rPr>
              <a:t>CONEXIÓN API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-712206">
            <a:off x="8191511" y="4366915"/>
            <a:ext cx="2752267" cy="5246370"/>
            <a:chOff x="0" y="0"/>
            <a:chExt cx="8624570" cy="164401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11480" y="269240"/>
              <a:ext cx="7753350" cy="15908021"/>
            </a:xfrm>
            <a:custGeom>
              <a:avLst/>
              <a:gdLst/>
              <a:ahLst/>
              <a:cxnLst/>
              <a:rect r="r" b="b" t="t" l="l"/>
              <a:pathLst>
                <a:path h="15908021" w="7753350">
                  <a:moveTo>
                    <a:pt x="7753350" y="791210"/>
                  </a:moveTo>
                  <a:lnTo>
                    <a:pt x="7753350" y="15116810"/>
                  </a:lnTo>
                  <a:cubicBezTo>
                    <a:pt x="7753350" y="15553690"/>
                    <a:pt x="7399020" y="15908021"/>
                    <a:pt x="6962140" y="15908021"/>
                  </a:cubicBezTo>
                  <a:lnTo>
                    <a:pt x="791210" y="15908021"/>
                  </a:lnTo>
                  <a:cubicBezTo>
                    <a:pt x="354330" y="15908021"/>
                    <a:pt x="0" y="15553690"/>
                    <a:pt x="0" y="15116810"/>
                  </a:cubicBezTo>
                  <a:lnTo>
                    <a:pt x="0" y="791210"/>
                  </a:lnTo>
                  <a:cubicBezTo>
                    <a:pt x="0" y="354330"/>
                    <a:pt x="354330" y="0"/>
                    <a:pt x="791210" y="0"/>
                  </a:cubicBezTo>
                  <a:lnTo>
                    <a:pt x="6962140" y="0"/>
                  </a:lnTo>
                  <a:cubicBezTo>
                    <a:pt x="7399020" y="0"/>
                    <a:pt x="7753350" y="353060"/>
                    <a:pt x="7753350" y="791210"/>
                  </a:cubicBezTo>
                  <a:close/>
                </a:path>
              </a:pathLst>
            </a:custGeom>
            <a:blipFill>
              <a:blip r:embed="rId4"/>
              <a:stretch>
                <a:fillRect l="0" t="-3186" r="0" b="-318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636000" cy="16446500"/>
            </a:xfrm>
            <a:custGeom>
              <a:avLst/>
              <a:gdLst/>
              <a:ahLst/>
              <a:cxnLst/>
              <a:rect r="r" b="b" t="t" l="l"/>
              <a:pathLst>
                <a:path h="16446500" w="8636000">
                  <a:moveTo>
                    <a:pt x="0" y="0"/>
                  </a:moveTo>
                  <a:lnTo>
                    <a:pt x="8636000" y="0"/>
                  </a:lnTo>
                  <a:lnTo>
                    <a:pt x="8636000" y="16446500"/>
                  </a:lnTo>
                  <a:lnTo>
                    <a:pt x="0" y="16446500"/>
                  </a:lnTo>
                  <a:close/>
                </a:path>
              </a:pathLst>
            </a:custGeom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143179" y="2520315"/>
            <a:ext cx="6754701" cy="5246370"/>
            <a:chOff x="0" y="0"/>
            <a:chExt cx="13081000" cy="1016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80060" y="1689100"/>
              <a:ext cx="12105640" cy="5897880"/>
            </a:xfrm>
            <a:custGeom>
              <a:avLst/>
              <a:gdLst/>
              <a:ahLst/>
              <a:cxnLst/>
              <a:rect r="r" b="b" t="t" l="l"/>
              <a:pathLst>
                <a:path h="5897880" w="12105640">
                  <a:moveTo>
                    <a:pt x="0" y="0"/>
                  </a:moveTo>
                  <a:lnTo>
                    <a:pt x="12105640" y="0"/>
                  </a:lnTo>
                  <a:lnTo>
                    <a:pt x="12105640" y="5897880"/>
                  </a:lnTo>
                  <a:lnTo>
                    <a:pt x="0" y="5897880"/>
                  </a:lnTo>
                  <a:close/>
                </a:path>
              </a:pathLst>
            </a:custGeom>
            <a:blipFill>
              <a:blip r:embed="rId5"/>
              <a:stretch>
                <a:fillRect l="0" t="-940" r="0" b="-94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081000" cy="10160000"/>
            </a:xfrm>
            <a:custGeom>
              <a:avLst/>
              <a:gdLst/>
              <a:ahLst/>
              <a:cxnLst/>
              <a:rect r="r" b="b" t="t" l="l"/>
              <a:pathLst>
                <a:path h="10160000" w="13081000">
                  <a:moveTo>
                    <a:pt x="0" y="0"/>
                  </a:moveTo>
                  <a:lnTo>
                    <a:pt x="13081000" y="0"/>
                  </a:lnTo>
                  <a:lnTo>
                    <a:pt x="13081000" y="10160000"/>
                  </a:lnTo>
                  <a:lnTo>
                    <a:pt x="0" y="10160000"/>
                  </a:lnTo>
                  <a:close/>
                </a:path>
              </a:pathLst>
            </a:custGeom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028700"/>
            <a:ext cx="6062640" cy="3111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2"/>
              </a:lnSpc>
            </a:pPr>
            <a:r>
              <a:rPr lang="en-US" sz="7200" spc="-187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DESA</a:t>
            </a:r>
            <a:r>
              <a:rPr lang="en-US" sz="7200" spc="-187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RROLLO FRONT</a:t>
            </a:r>
          </a:p>
          <a:p>
            <a:pPr algn="l">
              <a:lnSpc>
                <a:spcPts val="7992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342523"/>
            <a:ext cx="6389439" cy="438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Gracias a React se pudo implementar fácilmente el Front y conectar con la API REST realizando peticiones. El proyecto se centra en el Back por lo que visualmente al Front le quedan mejoras que se realizarán en el futuro.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 punto muy relevante es hacer la Web responsiva para que un usuario pueda utilizar distintos dispositivos y tamaños de pantalla y la web siga teniendo un diseño acorde a dicha pantalla. Esto se logró gracias a CSS.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28388" y="2303959"/>
            <a:ext cx="9530912" cy="7286180"/>
          </a:xfrm>
          <a:custGeom>
            <a:avLst/>
            <a:gdLst/>
            <a:ahLst/>
            <a:cxnLst/>
            <a:rect r="r" b="b" t="t" l="l"/>
            <a:pathLst>
              <a:path h="7286180" w="9530912">
                <a:moveTo>
                  <a:pt x="0" y="0"/>
                </a:moveTo>
                <a:lnTo>
                  <a:pt x="9530912" y="0"/>
                </a:lnTo>
                <a:lnTo>
                  <a:pt x="9530912" y="7286180"/>
                </a:lnTo>
                <a:lnTo>
                  <a:pt x="0" y="728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28700"/>
            <a:ext cx="6062640" cy="3111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2"/>
              </a:lnSpc>
            </a:pPr>
            <a:r>
              <a:rPr lang="en-US" sz="7200" spc="-187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DESA</a:t>
            </a:r>
            <a:r>
              <a:rPr lang="en-US" sz="7200" spc="-187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RROLLO FRONT</a:t>
            </a:r>
          </a:p>
          <a:p>
            <a:pPr algn="l">
              <a:lnSpc>
                <a:spcPts val="799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637490"/>
            <a:ext cx="6062640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 ejemplo de funcionalidad del Front es el selector de días donde puedes seleccionar el dia de checkin y checkout de la habitacion y automaticamente se va seleccionando el rango de días.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19945" y="1028700"/>
            <a:ext cx="13571944" cy="8267001"/>
            <a:chOff x="0" y="0"/>
            <a:chExt cx="891190" cy="5428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91190" cy="542845"/>
            </a:xfrm>
            <a:custGeom>
              <a:avLst/>
              <a:gdLst/>
              <a:ahLst/>
              <a:cxnLst/>
              <a:rect r="r" b="b" t="t" l="l"/>
              <a:pathLst>
                <a:path h="542845" w="891190">
                  <a:moveTo>
                    <a:pt x="0" y="0"/>
                  </a:moveTo>
                  <a:lnTo>
                    <a:pt x="891190" y="0"/>
                  </a:lnTo>
                  <a:lnTo>
                    <a:pt x="891190" y="542845"/>
                  </a:lnTo>
                  <a:lnTo>
                    <a:pt x="0" y="542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CBDDE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91190" cy="590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11916" y="2047875"/>
            <a:ext cx="2204070" cy="1479625"/>
            <a:chOff x="0" y="0"/>
            <a:chExt cx="543829" cy="3650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06088" y="6759500"/>
            <a:ext cx="2204070" cy="1479625"/>
            <a:chOff x="0" y="0"/>
            <a:chExt cx="543829" cy="3650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06088" y="4422388"/>
            <a:ext cx="2204070" cy="1479625"/>
            <a:chOff x="0" y="0"/>
            <a:chExt cx="543829" cy="3650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4547613" y="2047875"/>
            <a:ext cx="2204070" cy="1479625"/>
            <a:chOff x="0" y="0"/>
            <a:chExt cx="543829" cy="3650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547613" y="6759500"/>
            <a:ext cx="2204070" cy="1479625"/>
            <a:chOff x="0" y="0"/>
            <a:chExt cx="543829" cy="36508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547613" y="4422388"/>
            <a:ext cx="2204070" cy="1479625"/>
            <a:chOff x="0" y="0"/>
            <a:chExt cx="543829" cy="36508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43829" cy="365080"/>
            </a:xfrm>
            <a:custGeom>
              <a:avLst/>
              <a:gdLst/>
              <a:ahLst/>
              <a:cxnLst/>
              <a:rect r="r" b="b" t="t" l="l"/>
              <a:pathLst>
                <a:path h="365080" w="543829">
                  <a:moveTo>
                    <a:pt x="0" y="0"/>
                  </a:moveTo>
                  <a:lnTo>
                    <a:pt x="543829" y="0"/>
                  </a:lnTo>
                  <a:lnTo>
                    <a:pt x="543829" y="365080"/>
                  </a:lnTo>
                  <a:lnTo>
                    <a:pt x="0" y="365080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28575"/>
              <a:ext cx="543829" cy="336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9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950669" y="2047875"/>
            <a:ext cx="3659841" cy="1479625"/>
            <a:chOff x="0" y="0"/>
            <a:chExt cx="812800" cy="32860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Front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944841" y="6759500"/>
            <a:ext cx="3659841" cy="1479625"/>
            <a:chOff x="0" y="0"/>
            <a:chExt cx="812800" cy="32860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Database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944841" y="4422388"/>
            <a:ext cx="3659841" cy="1479625"/>
            <a:chOff x="0" y="0"/>
            <a:chExt cx="812800" cy="32860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Back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1623863" y="2047875"/>
            <a:ext cx="3659841" cy="1479625"/>
            <a:chOff x="0" y="0"/>
            <a:chExt cx="812800" cy="32860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Netlify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1623863" y="6759500"/>
            <a:ext cx="3659841" cy="1479625"/>
            <a:chOff x="0" y="0"/>
            <a:chExt cx="812800" cy="328604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Docker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1623863" y="4422388"/>
            <a:ext cx="3659841" cy="1479625"/>
            <a:chOff x="0" y="0"/>
            <a:chExt cx="812800" cy="328604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328604"/>
            </a:xfrm>
            <a:custGeom>
              <a:avLst/>
              <a:gdLst/>
              <a:ahLst/>
              <a:cxnLst/>
              <a:rect r="r" b="b" t="t" l="l"/>
              <a:pathLst>
                <a:path h="3286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28604"/>
                  </a:lnTo>
                  <a:lnTo>
                    <a:pt x="0" y="328604"/>
                  </a:lnTo>
                  <a:close/>
                </a:path>
              </a:pathLst>
            </a:custGeom>
            <a:solidFill>
              <a:srgbClr val="1C3F60"/>
            </a:solidFill>
            <a:ln cap="sq">
              <a:noFill/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28575"/>
              <a:ext cx="812800" cy="300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7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Render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1839604" y="2401448"/>
            <a:ext cx="774347" cy="764492"/>
          </a:xfrm>
          <a:custGeom>
            <a:avLst/>
            <a:gdLst/>
            <a:ahLst/>
            <a:cxnLst/>
            <a:rect r="r" b="b" t="t" l="l"/>
            <a:pathLst>
              <a:path h="764492" w="774347">
                <a:moveTo>
                  <a:pt x="0" y="0"/>
                </a:moveTo>
                <a:lnTo>
                  <a:pt x="774347" y="0"/>
                </a:lnTo>
                <a:lnTo>
                  <a:pt x="774347" y="764492"/>
                </a:lnTo>
                <a:lnTo>
                  <a:pt x="0" y="7644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15636413" y="2423795"/>
            <a:ext cx="663522" cy="719797"/>
          </a:xfrm>
          <a:custGeom>
            <a:avLst/>
            <a:gdLst/>
            <a:ahLst/>
            <a:cxnLst/>
            <a:rect r="r" b="b" t="t" l="l"/>
            <a:pathLst>
              <a:path h="719797" w="663522">
                <a:moveTo>
                  <a:pt x="0" y="0"/>
                </a:moveTo>
                <a:lnTo>
                  <a:pt x="663522" y="0"/>
                </a:lnTo>
                <a:lnTo>
                  <a:pt x="663522" y="719797"/>
                </a:lnTo>
                <a:lnTo>
                  <a:pt x="0" y="7197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5623968" y="4813941"/>
            <a:ext cx="726512" cy="726512"/>
          </a:xfrm>
          <a:custGeom>
            <a:avLst/>
            <a:gdLst/>
            <a:ahLst/>
            <a:cxnLst/>
            <a:rect r="r" b="b" t="t" l="l"/>
            <a:pathLst>
              <a:path h="726512" w="726512">
                <a:moveTo>
                  <a:pt x="0" y="0"/>
                </a:moveTo>
                <a:lnTo>
                  <a:pt x="726512" y="0"/>
                </a:lnTo>
                <a:lnTo>
                  <a:pt x="726512" y="726512"/>
                </a:lnTo>
                <a:lnTo>
                  <a:pt x="0" y="7265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1938941" y="7111925"/>
            <a:ext cx="697757" cy="715982"/>
          </a:xfrm>
          <a:custGeom>
            <a:avLst/>
            <a:gdLst/>
            <a:ahLst/>
            <a:cxnLst/>
            <a:rect r="r" b="b" t="t" l="l"/>
            <a:pathLst>
              <a:path h="715982" w="697757">
                <a:moveTo>
                  <a:pt x="0" y="0"/>
                </a:moveTo>
                <a:lnTo>
                  <a:pt x="697757" y="0"/>
                </a:lnTo>
                <a:lnTo>
                  <a:pt x="697757" y="715982"/>
                </a:lnTo>
                <a:lnTo>
                  <a:pt x="0" y="71598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1868384" y="4762857"/>
            <a:ext cx="705131" cy="828679"/>
          </a:xfrm>
          <a:custGeom>
            <a:avLst/>
            <a:gdLst/>
            <a:ahLst/>
            <a:cxnLst/>
            <a:rect r="r" b="b" t="t" l="l"/>
            <a:pathLst>
              <a:path h="828679" w="705131">
                <a:moveTo>
                  <a:pt x="0" y="0"/>
                </a:moveTo>
                <a:lnTo>
                  <a:pt x="705131" y="0"/>
                </a:lnTo>
                <a:lnTo>
                  <a:pt x="705131" y="828680"/>
                </a:lnTo>
                <a:lnTo>
                  <a:pt x="0" y="82868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5628034" y="7196064"/>
            <a:ext cx="699331" cy="681530"/>
          </a:xfrm>
          <a:custGeom>
            <a:avLst/>
            <a:gdLst/>
            <a:ahLst/>
            <a:cxnLst/>
            <a:rect r="r" b="b" t="t" l="l"/>
            <a:pathLst>
              <a:path h="681530" w="699331">
                <a:moveTo>
                  <a:pt x="0" y="0"/>
                </a:moveTo>
                <a:lnTo>
                  <a:pt x="699331" y="0"/>
                </a:lnTo>
                <a:lnTo>
                  <a:pt x="699331" y="681531"/>
                </a:lnTo>
                <a:lnTo>
                  <a:pt x="0" y="68153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7083426" y="3987618"/>
            <a:ext cx="4121147" cy="922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38"/>
              </a:lnSpc>
            </a:pPr>
            <a:r>
              <a:rPr lang="en-US" sz="6896" spc="22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DEPLOY</a:t>
            </a:r>
          </a:p>
        </p:txBody>
      </p:sp>
      <p:sp>
        <p:nvSpPr>
          <p:cNvPr name="Freeform 49" id="49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AutoShape 50" id="50"/>
          <p:cNvSpPr/>
          <p:nvPr/>
        </p:nvSpPr>
        <p:spPr>
          <a:xfrm>
            <a:off x="6212440" y="2787687"/>
            <a:ext cx="5411423" cy="0"/>
          </a:xfrm>
          <a:prstGeom prst="line">
            <a:avLst/>
          </a:prstGeom>
          <a:ln cap="flat" w="95250">
            <a:solidFill>
              <a:srgbClr val="1C3F6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1" id="51"/>
          <p:cNvSpPr/>
          <p:nvPr/>
        </p:nvSpPr>
        <p:spPr>
          <a:xfrm>
            <a:off x="6212440" y="5143500"/>
            <a:ext cx="5411423" cy="1993742"/>
          </a:xfrm>
          <a:prstGeom prst="line">
            <a:avLst/>
          </a:prstGeom>
          <a:ln cap="flat" w="95250">
            <a:solidFill>
              <a:srgbClr val="1C3F6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2" id="52"/>
          <p:cNvSpPr/>
          <p:nvPr/>
        </p:nvSpPr>
        <p:spPr>
          <a:xfrm>
            <a:off x="6212440" y="7469916"/>
            <a:ext cx="5351078" cy="136126"/>
          </a:xfrm>
          <a:prstGeom prst="line">
            <a:avLst/>
          </a:prstGeom>
          <a:ln cap="flat" w="95250">
            <a:solidFill>
              <a:srgbClr val="1C3F6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3" id="53"/>
          <p:cNvSpPr/>
          <p:nvPr/>
        </p:nvSpPr>
        <p:spPr>
          <a:xfrm flipV="true">
            <a:off x="13453784" y="5902013"/>
            <a:ext cx="0" cy="857487"/>
          </a:xfrm>
          <a:prstGeom prst="line">
            <a:avLst/>
          </a:prstGeom>
          <a:ln cap="flat" w="95250">
            <a:solidFill>
              <a:srgbClr val="1C3F6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88912" y="4857835"/>
            <a:ext cx="8099088" cy="3130322"/>
          </a:xfrm>
          <a:custGeom>
            <a:avLst/>
            <a:gdLst/>
            <a:ahLst/>
            <a:cxnLst/>
            <a:rect r="r" b="b" t="t" l="l"/>
            <a:pathLst>
              <a:path h="3130322" w="8099088">
                <a:moveTo>
                  <a:pt x="0" y="0"/>
                </a:moveTo>
                <a:lnTo>
                  <a:pt x="8099088" y="0"/>
                </a:lnTo>
                <a:lnTo>
                  <a:pt x="8099088" y="3130322"/>
                </a:lnTo>
                <a:lnTo>
                  <a:pt x="0" y="3130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4968" y="3578339"/>
            <a:ext cx="9596350" cy="5689315"/>
          </a:xfrm>
          <a:custGeom>
            <a:avLst/>
            <a:gdLst/>
            <a:ahLst/>
            <a:cxnLst/>
            <a:rect r="r" b="b" t="t" l="l"/>
            <a:pathLst>
              <a:path h="5689315" w="9596350">
                <a:moveTo>
                  <a:pt x="0" y="0"/>
                </a:moveTo>
                <a:lnTo>
                  <a:pt x="9596350" y="0"/>
                </a:lnTo>
                <a:lnTo>
                  <a:pt x="9596350" y="5689314"/>
                </a:lnTo>
                <a:lnTo>
                  <a:pt x="0" y="5689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96350" y="2857340"/>
            <a:ext cx="3596395" cy="2000495"/>
          </a:xfrm>
          <a:custGeom>
            <a:avLst/>
            <a:gdLst/>
            <a:ahLst/>
            <a:cxnLst/>
            <a:rect r="r" b="b" t="t" l="l"/>
            <a:pathLst>
              <a:path h="2000495" w="3596395">
                <a:moveTo>
                  <a:pt x="0" y="0"/>
                </a:moveTo>
                <a:lnTo>
                  <a:pt x="3596395" y="0"/>
                </a:lnTo>
                <a:lnTo>
                  <a:pt x="3596395" y="2000495"/>
                </a:lnTo>
                <a:lnTo>
                  <a:pt x="0" y="20004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75203" y="950349"/>
            <a:ext cx="4121147" cy="1782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4"/>
              </a:lnSpc>
            </a:pPr>
            <a:r>
              <a:rPr lang="en-US" sz="7297" spc="233">
                <a:solidFill>
                  <a:srgbClr val="FFFFFF"/>
                </a:solidFill>
                <a:latin typeface="Perandory"/>
                <a:ea typeface="Perandory"/>
                <a:cs typeface="Perandory"/>
                <a:sym typeface="Perandory"/>
              </a:rPr>
              <a:t>DEPLOY FRONT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17824" y="4063007"/>
            <a:ext cx="4302757" cy="4774672"/>
          </a:xfrm>
          <a:custGeom>
            <a:avLst/>
            <a:gdLst/>
            <a:ahLst/>
            <a:cxnLst/>
            <a:rect r="r" b="b" t="t" l="l"/>
            <a:pathLst>
              <a:path h="4774672" w="4302757">
                <a:moveTo>
                  <a:pt x="0" y="0"/>
                </a:moveTo>
                <a:lnTo>
                  <a:pt x="4302757" y="0"/>
                </a:lnTo>
                <a:lnTo>
                  <a:pt x="4302757" y="4774672"/>
                </a:lnTo>
                <a:lnTo>
                  <a:pt x="0" y="4774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21925" y="2961738"/>
            <a:ext cx="9875955" cy="1595401"/>
          </a:xfrm>
          <a:custGeom>
            <a:avLst/>
            <a:gdLst/>
            <a:ahLst/>
            <a:cxnLst/>
            <a:rect r="r" b="b" t="t" l="l"/>
            <a:pathLst>
              <a:path h="1595401" w="9875955">
                <a:moveTo>
                  <a:pt x="0" y="0"/>
                </a:moveTo>
                <a:lnTo>
                  <a:pt x="9875956" y="0"/>
                </a:lnTo>
                <a:lnTo>
                  <a:pt x="9875956" y="1595401"/>
                </a:lnTo>
                <a:lnTo>
                  <a:pt x="0" y="1595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7852" y="7750200"/>
            <a:ext cx="2899944" cy="2174958"/>
          </a:xfrm>
          <a:custGeom>
            <a:avLst/>
            <a:gdLst/>
            <a:ahLst/>
            <a:cxnLst/>
            <a:rect r="r" b="b" t="t" l="l"/>
            <a:pathLst>
              <a:path h="2174958" w="2899944">
                <a:moveTo>
                  <a:pt x="0" y="0"/>
                </a:moveTo>
                <a:lnTo>
                  <a:pt x="2899944" y="0"/>
                </a:lnTo>
                <a:lnTo>
                  <a:pt x="2899944" y="2174958"/>
                </a:lnTo>
                <a:lnTo>
                  <a:pt x="0" y="21749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844832" y="5570989"/>
            <a:ext cx="5673467" cy="3414310"/>
          </a:xfrm>
          <a:custGeom>
            <a:avLst/>
            <a:gdLst/>
            <a:ahLst/>
            <a:cxnLst/>
            <a:rect r="r" b="b" t="t" l="l"/>
            <a:pathLst>
              <a:path h="3414310" w="5673467">
                <a:moveTo>
                  <a:pt x="0" y="0"/>
                </a:moveTo>
                <a:lnTo>
                  <a:pt x="5673467" y="0"/>
                </a:lnTo>
                <a:lnTo>
                  <a:pt x="5673467" y="3414311"/>
                </a:lnTo>
                <a:lnTo>
                  <a:pt x="0" y="341431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65462" y="7897821"/>
            <a:ext cx="1693838" cy="2031590"/>
          </a:xfrm>
          <a:custGeom>
            <a:avLst/>
            <a:gdLst/>
            <a:ahLst/>
            <a:cxnLst/>
            <a:rect r="r" b="b" t="t" l="l"/>
            <a:pathLst>
              <a:path h="2031590" w="1693838">
                <a:moveTo>
                  <a:pt x="0" y="0"/>
                </a:moveTo>
                <a:lnTo>
                  <a:pt x="1693838" y="0"/>
                </a:lnTo>
                <a:lnTo>
                  <a:pt x="1693838" y="2031590"/>
                </a:lnTo>
                <a:lnTo>
                  <a:pt x="0" y="20315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457425">
            <a:off x="5986747" y="5079642"/>
            <a:ext cx="3157253" cy="982695"/>
          </a:xfrm>
          <a:custGeom>
            <a:avLst/>
            <a:gdLst/>
            <a:ahLst/>
            <a:cxnLst/>
            <a:rect r="r" b="b" t="t" l="l"/>
            <a:pathLst>
              <a:path h="982695" w="3157253">
                <a:moveTo>
                  <a:pt x="0" y="0"/>
                </a:moveTo>
                <a:lnTo>
                  <a:pt x="3157253" y="0"/>
                </a:lnTo>
                <a:lnTo>
                  <a:pt x="3157253" y="982695"/>
                </a:lnTo>
                <a:lnTo>
                  <a:pt x="0" y="98269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301819" y="950349"/>
            <a:ext cx="8213825" cy="1782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4"/>
              </a:lnSpc>
            </a:pPr>
            <a:r>
              <a:rPr lang="en-US" sz="7297" spc="233">
                <a:solidFill>
                  <a:srgbClr val="FFFFFF"/>
                </a:solidFill>
                <a:latin typeface="Perandory"/>
                <a:ea typeface="Perandory"/>
                <a:cs typeface="Perandory"/>
                <a:sym typeface="Perandory"/>
              </a:rPr>
              <a:t>DEPLOY BACK Y BASE DE DATOS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3337361">
            <a:off x="8415789" y="5826139"/>
            <a:ext cx="3157253" cy="982695"/>
          </a:xfrm>
          <a:custGeom>
            <a:avLst/>
            <a:gdLst/>
            <a:ahLst/>
            <a:cxnLst/>
            <a:rect r="r" b="b" t="t" l="l"/>
            <a:pathLst>
              <a:path h="982695" w="3157253">
                <a:moveTo>
                  <a:pt x="3157254" y="0"/>
                </a:moveTo>
                <a:lnTo>
                  <a:pt x="0" y="0"/>
                </a:lnTo>
                <a:lnTo>
                  <a:pt x="0" y="982695"/>
                </a:lnTo>
                <a:lnTo>
                  <a:pt x="3157254" y="982695"/>
                </a:lnTo>
                <a:lnTo>
                  <a:pt x="3157254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31238" y="2460853"/>
            <a:ext cx="4179193" cy="812213"/>
            <a:chOff x="0" y="0"/>
            <a:chExt cx="1100693" cy="2139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0693" cy="213916"/>
            </a:xfrm>
            <a:custGeom>
              <a:avLst/>
              <a:gdLst/>
              <a:ahLst/>
              <a:cxnLst/>
              <a:rect r="r" b="b" t="t" l="l"/>
              <a:pathLst>
                <a:path h="213916" w="1100693">
                  <a:moveTo>
                    <a:pt x="0" y="0"/>
                  </a:moveTo>
                  <a:lnTo>
                    <a:pt x="1100693" y="0"/>
                  </a:lnTo>
                  <a:lnTo>
                    <a:pt x="1100693" y="213916"/>
                  </a:lnTo>
                  <a:lnTo>
                    <a:pt x="0" y="213916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100693" cy="242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11387" y="897112"/>
            <a:ext cx="15065225" cy="102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6667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VIDEO Y DEMOSTRACIÓN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8981375" y="2120208"/>
            <a:ext cx="4046890" cy="7714179"/>
            <a:chOff x="0" y="0"/>
            <a:chExt cx="8624570" cy="164401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11480" y="269240"/>
              <a:ext cx="7753350" cy="15908021"/>
            </a:xfrm>
            <a:custGeom>
              <a:avLst/>
              <a:gdLst/>
              <a:ahLst/>
              <a:cxnLst/>
              <a:rect r="r" b="b" t="t" l="l"/>
              <a:pathLst>
                <a:path h="15908021" w="7753350">
                  <a:moveTo>
                    <a:pt x="7753350" y="791210"/>
                  </a:moveTo>
                  <a:lnTo>
                    <a:pt x="7753350" y="15116810"/>
                  </a:lnTo>
                  <a:cubicBezTo>
                    <a:pt x="7753350" y="15553690"/>
                    <a:pt x="7399020" y="15908021"/>
                    <a:pt x="6962140" y="15908021"/>
                  </a:cubicBezTo>
                  <a:lnTo>
                    <a:pt x="791210" y="15908021"/>
                  </a:lnTo>
                  <a:cubicBezTo>
                    <a:pt x="354330" y="15908021"/>
                    <a:pt x="0" y="15553690"/>
                    <a:pt x="0" y="15116810"/>
                  </a:cubicBezTo>
                  <a:lnTo>
                    <a:pt x="0" y="791210"/>
                  </a:lnTo>
                  <a:cubicBezTo>
                    <a:pt x="0" y="354330"/>
                    <a:pt x="354330" y="0"/>
                    <a:pt x="791210" y="0"/>
                  </a:cubicBezTo>
                  <a:lnTo>
                    <a:pt x="6962140" y="0"/>
                  </a:lnTo>
                  <a:cubicBezTo>
                    <a:pt x="7399020" y="0"/>
                    <a:pt x="7753350" y="353060"/>
                    <a:pt x="7753350" y="791210"/>
                  </a:cubicBezTo>
                  <a:close/>
                </a:path>
              </a:pathLst>
            </a:custGeom>
            <a:blipFill>
              <a:blip r:embed="rId3"/>
              <a:stretch>
                <a:fillRect l="-47010" t="-3513" r="-48212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36000" cy="16446500"/>
            </a:xfrm>
            <a:custGeom>
              <a:avLst/>
              <a:gdLst/>
              <a:ahLst/>
              <a:cxnLst/>
              <a:rect r="r" b="b" t="t" l="l"/>
              <a:pathLst>
                <a:path h="16446500" w="8636000">
                  <a:moveTo>
                    <a:pt x="0" y="0"/>
                  </a:moveTo>
                  <a:lnTo>
                    <a:pt x="8636000" y="0"/>
                  </a:lnTo>
                  <a:lnTo>
                    <a:pt x="8636000" y="16446500"/>
                  </a:lnTo>
                  <a:lnTo>
                    <a:pt x="0" y="16446500"/>
                  </a:lnTo>
                  <a:close/>
                </a:path>
              </a:pathLst>
            </a:custGeom>
          </p:spPr>
        </p:sp>
      </p:grpSp>
      <p:sp>
        <p:nvSpPr>
          <p:cNvPr name="TextBox 10" id="10"/>
          <p:cNvSpPr txBox="true"/>
          <p:nvPr/>
        </p:nvSpPr>
        <p:spPr>
          <a:xfrm rot="0">
            <a:off x="3486751" y="2717733"/>
            <a:ext cx="3730537" cy="336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25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MOVIL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86751" y="3552190"/>
            <a:ext cx="4023680" cy="1598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Vídeo que muestra las principales funciones de la web, en versión móvil.</a:t>
            </a:r>
          </a:p>
          <a:p>
            <a:pPr algn="ctr">
              <a:lnSpc>
                <a:spcPts val="3219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309990"/>
            <a:ext cx="4179193" cy="812213"/>
            <a:chOff x="0" y="0"/>
            <a:chExt cx="1100693" cy="2139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0693" cy="213916"/>
            </a:xfrm>
            <a:custGeom>
              <a:avLst/>
              <a:gdLst/>
              <a:ahLst/>
              <a:cxnLst/>
              <a:rect r="r" b="b" t="t" l="l"/>
              <a:pathLst>
                <a:path h="213916" w="1100693">
                  <a:moveTo>
                    <a:pt x="0" y="0"/>
                  </a:moveTo>
                  <a:lnTo>
                    <a:pt x="1100693" y="0"/>
                  </a:lnTo>
                  <a:lnTo>
                    <a:pt x="1100693" y="213916"/>
                  </a:lnTo>
                  <a:lnTo>
                    <a:pt x="0" y="213916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100693" cy="242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11387" y="897112"/>
            <a:ext cx="15065225" cy="102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6667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VIDEO Y DEMOSTRACIÓN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5646719" y="2128923"/>
            <a:ext cx="12251162" cy="7901999"/>
            <a:chOff x="0" y="0"/>
            <a:chExt cx="6350000" cy="40957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01600" y="521970"/>
              <a:ext cx="6146800" cy="3472180"/>
            </a:xfrm>
            <a:custGeom>
              <a:avLst/>
              <a:gdLst/>
              <a:ahLst/>
              <a:cxnLst/>
              <a:rect r="r" b="b" t="t" l="l"/>
              <a:pathLst>
                <a:path h="3472180" w="6146800">
                  <a:moveTo>
                    <a:pt x="0" y="0"/>
                  </a:moveTo>
                  <a:lnTo>
                    <a:pt x="6146800" y="0"/>
                  </a:lnTo>
                  <a:lnTo>
                    <a:pt x="6146800" y="3472180"/>
                  </a:lnTo>
                  <a:lnTo>
                    <a:pt x="0" y="3472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63" t="0" r="-6348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95250" y="110490"/>
              <a:ext cx="1186180" cy="311150"/>
            </a:xfrm>
            <a:custGeom>
              <a:avLst/>
              <a:gdLst/>
              <a:ahLst/>
              <a:cxnLst/>
              <a:rect r="r" b="b" t="t" l="l"/>
              <a:pathLst>
                <a:path h="311150" w="1186180">
                  <a:moveTo>
                    <a:pt x="537210" y="99060"/>
                  </a:moveTo>
                  <a:lnTo>
                    <a:pt x="648970" y="99060"/>
                  </a:lnTo>
                  <a:lnTo>
                    <a:pt x="648970" y="210820"/>
                  </a:lnTo>
                  <a:lnTo>
                    <a:pt x="537210" y="210820"/>
                  </a:lnTo>
                  <a:lnTo>
                    <a:pt x="537210" y="99060"/>
                  </a:lnTo>
                  <a:close/>
                  <a:moveTo>
                    <a:pt x="6350" y="0"/>
                  </a:moveTo>
                  <a:lnTo>
                    <a:pt x="312420" y="0"/>
                  </a:lnTo>
                  <a:lnTo>
                    <a:pt x="312420" y="311150"/>
                  </a:lnTo>
                  <a:lnTo>
                    <a:pt x="6350" y="311150"/>
                  </a:lnTo>
                  <a:lnTo>
                    <a:pt x="0" y="311150"/>
                  </a:lnTo>
                  <a:lnTo>
                    <a:pt x="0" y="0"/>
                  </a:lnTo>
                  <a:lnTo>
                    <a:pt x="6350" y="0"/>
                  </a:lnTo>
                  <a:close/>
                  <a:moveTo>
                    <a:pt x="120650" y="156210"/>
                  </a:moveTo>
                  <a:lnTo>
                    <a:pt x="43180" y="232410"/>
                  </a:lnTo>
                  <a:lnTo>
                    <a:pt x="78740" y="267970"/>
                  </a:lnTo>
                  <a:lnTo>
                    <a:pt x="156210" y="190500"/>
                  </a:lnTo>
                  <a:lnTo>
                    <a:pt x="233680" y="267970"/>
                  </a:lnTo>
                  <a:lnTo>
                    <a:pt x="269240" y="232410"/>
                  </a:lnTo>
                  <a:lnTo>
                    <a:pt x="191770" y="156210"/>
                  </a:lnTo>
                  <a:lnTo>
                    <a:pt x="269240" y="78740"/>
                  </a:lnTo>
                  <a:lnTo>
                    <a:pt x="233680" y="43180"/>
                  </a:lnTo>
                  <a:lnTo>
                    <a:pt x="156210" y="120650"/>
                  </a:lnTo>
                  <a:lnTo>
                    <a:pt x="78740" y="43180"/>
                  </a:lnTo>
                  <a:lnTo>
                    <a:pt x="43180" y="78740"/>
                  </a:lnTo>
                  <a:lnTo>
                    <a:pt x="120650" y="156210"/>
                  </a:lnTo>
                  <a:close/>
                  <a:moveTo>
                    <a:pt x="436880" y="0"/>
                  </a:moveTo>
                  <a:lnTo>
                    <a:pt x="748030" y="0"/>
                  </a:lnTo>
                  <a:lnTo>
                    <a:pt x="748030" y="311150"/>
                  </a:lnTo>
                  <a:lnTo>
                    <a:pt x="436880" y="311150"/>
                  </a:lnTo>
                  <a:lnTo>
                    <a:pt x="436880" y="0"/>
                  </a:lnTo>
                  <a:close/>
                  <a:moveTo>
                    <a:pt x="486410" y="261620"/>
                  </a:moveTo>
                  <a:lnTo>
                    <a:pt x="699770" y="261620"/>
                  </a:lnTo>
                  <a:lnTo>
                    <a:pt x="699770" y="48260"/>
                  </a:lnTo>
                  <a:lnTo>
                    <a:pt x="486410" y="48260"/>
                  </a:lnTo>
                  <a:lnTo>
                    <a:pt x="486410" y="261620"/>
                  </a:lnTo>
                  <a:close/>
                  <a:moveTo>
                    <a:pt x="1186180" y="0"/>
                  </a:moveTo>
                  <a:lnTo>
                    <a:pt x="1186180" y="311150"/>
                  </a:lnTo>
                  <a:lnTo>
                    <a:pt x="875030" y="311150"/>
                  </a:lnTo>
                  <a:lnTo>
                    <a:pt x="875030" y="0"/>
                  </a:lnTo>
                  <a:lnTo>
                    <a:pt x="1186180" y="0"/>
                  </a:lnTo>
                  <a:close/>
                  <a:moveTo>
                    <a:pt x="1135380" y="185420"/>
                  </a:moveTo>
                  <a:lnTo>
                    <a:pt x="924560" y="185420"/>
                  </a:lnTo>
                  <a:lnTo>
                    <a:pt x="924560" y="236220"/>
                  </a:lnTo>
                  <a:lnTo>
                    <a:pt x="1135380" y="236220"/>
                  </a:lnTo>
                  <a:lnTo>
                    <a:pt x="1135380" y="185420"/>
                  </a:lnTo>
                  <a:close/>
                </a:path>
              </a:pathLst>
            </a:custGeom>
            <a:solidFill>
              <a:srgbClr val="FACEE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4095750"/>
            </a:xfrm>
            <a:custGeom>
              <a:avLst/>
              <a:gdLst/>
              <a:ahLst/>
              <a:cxnLst/>
              <a:rect r="r" b="b" t="t" l="l"/>
              <a:pathLst>
                <a:path h="4095750" w="6350000">
                  <a:moveTo>
                    <a:pt x="0" y="0"/>
                  </a:moveTo>
                  <a:lnTo>
                    <a:pt x="0" y="521970"/>
                  </a:lnTo>
                  <a:lnTo>
                    <a:pt x="0" y="4095750"/>
                  </a:lnTo>
                  <a:lnTo>
                    <a:pt x="6350000" y="4095750"/>
                  </a:lnTo>
                  <a:lnTo>
                    <a:pt x="6350000" y="521970"/>
                  </a:lnTo>
                  <a:lnTo>
                    <a:pt x="6350000" y="0"/>
                  </a:lnTo>
                  <a:lnTo>
                    <a:pt x="0" y="0"/>
                  </a:lnTo>
                  <a:close/>
                  <a:moveTo>
                    <a:pt x="6248400" y="3994150"/>
                  </a:moveTo>
                  <a:lnTo>
                    <a:pt x="101600" y="3994150"/>
                  </a:lnTo>
                  <a:lnTo>
                    <a:pt x="101600" y="521970"/>
                  </a:lnTo>
                  <a:lnTo>
                    <a:pt x="6248400" y="521970"/>
                  </a:lnTo>
                  <a:lnTo>
                    <a:pt x="6248400" y="3994150"/>
                  </a:lnTo>
                  <a:close/>
                  <a:moveTo>
                    <a:pt x="1281430" y="110490"/>
                  </a:moveTo>
                  <a:lnTo>
                    <a:pt x="1281430" y="421640"/>
                  </a:lnTo>
                  <a:lnTo>
                    <a:pt x="970280" y="421640"/>
                  </a:lnTo>
                  <a:lnTo>
                    <a:pt x="970280" y="110490"/>
                  </a:lnTo>
                  <a:lnTo>
                    <a:pt x="1281430" y="110490"/>
                  </a:lnTo>
                  <a:close/>
                  <a:moveTo>
                    <a:pt x="844550" y="110490"/>
                  </a:moveTo>
                  <a:lnTo>
                    <a:pt x="844550" y="421640"/>
                  </a:lnTo>
                  <a:lnTo>
                    <a:pt x="532130" y="421640"/>
                  </a:lnTo>
                  <a:lnTo>
                    <a:pt x="532130" y="110490"/>
                  </a:lnTo>
                  <a:lnTo>
                    <a:pt x="844550" y="110490"/>
                  </a:lnTo>
                  <a:close/>
                  <a:moveTo>
                    <a:pt x="407670" y="110490"/>
                  </a:moveTo>
                  <a:lnTo>
                    <a:pt x="407670" y="421640"/>
                  </a:lnTo>
                  <a:lnTo>
                    <a:pt x="101600" y="421640"/>
                  </a:lnTo>
                  <a:lnTo>
                    <a:pt x="95250" y="421640"/>
                  </a:lnTo>
                  <a:lnTo>
                    <a:pt x="95250" y="110490"/>
                  </a:lnTo>
                  <a:lnTo>
                    <a:pt x="101600" y="110490"/>
                  </a:lnTo>
                  <a:lnTo>
                    <a:pt x="407670" y="110490"/>
                  </a:lnTo>
                  <a:close/>
                  <a:moveTo>
                    <a:pt x="364490" y="189230"/>
                  </a:moveTo>
                  <a:lnTo>
                    <a:pt x="287020" y="266700"/>
                  </a:lnTo>
                  <a:lnTo>
                    <a:pt x="364490" y="344170"/>
                  </a:lnTo>
                  <a:lnTo>
                    <a:pt x="328930" y="379730"/>
                  </a:lnTo>
                  <a:lnTo>
                    <a:pt x="251460" y="302260"/>
                  </a:lnTo>
                  <a:lnTo>
                    <a:pt x="173990" y="379730"/>
                  </a:lnTo>
                  <a:lnTo>
                    <a:pt x="138430" y="342900"/>
                  </a:lnTo>
                  <a:lnTo>
                    <a:pt x="215900" y="266700"/>
                  </a:lnTo>
                  <a:lnTo>
                    <a:pt x="138430" y="189230"/>
                  </a:lnTo>
                  <a:lnTo>
                    <a:pt x="173990" y="153670"/>
                  </a:lnTo>
                  <a:lnTo>
                    <a:pt x="251460" y="231140"/>
                  </a:lnTo>
                  <a:lnTo>
                    <a:pt x="328930" y="153670"/>
                  </a:lnTo>
                  <a:lnTo>
                    <a:pt x="364490" y="189230"/>
                  </a:lnTo>
                  <a:close/>
                  <a:moveTo>
                    <a:pt x="795020" y="158750"/>
                  </a:moveTo>
                  <a:lnTo>
                    <a:pt x="581660" y="158750"/>
                  </a:lnTo>
                  <a:lnTo>
                    <a:pt x="581660" y="372110"/>
                  </a:lnTo>
                  <a:lnTo>
                    <a:pt x="795020" y="372110"/>
                  </a:lnTo>
                  <a:lnTo>
                    <a:pt x="795020" y="158750"/>
                  </a:lnTo>
                  <a:close/>
                  <a:moveTo>
                    <a:pt x="744220" y="321310"/>
                  </a:moveTo>
                  <a:lnTo>
                    <a:pt x="632460" y="321310"/>
                  </a:lnTo>
                  <a:lnTo>
                    <a:pt x="632460" y="209550"/>
                  </a:lnTo>
                  <a:lnTo>
                    <a:pt x="744220" y="209550"/>
                  </a:lnTo>
                  <a:lnTo>
                    <a:pt x="744220" y="321310"/>
                  </a:lnTo>
                  <a:close/>
                  <a:moveTo>
                    <a:pt x="1019810" y="295910"/>
                  </a:moveTo>
                  <a:lnTo>
                    <a:pt x="1230630" y="295910"/>
                  </a:lnTo>
                  <a:lnTo>
                    <a:pt x="1230630" y="346710"/>
                  </a:lnTo>
                  <a:lnTo>
                    <a:pt x="1019810" y="346710"/>
                  </a:lnTo>
                  <a:lnTo>
                    <a:pt x="1019810" y="295910"/>
                  </a:lnTo>
                  <a:close/>
                </a:path>
              </a:pathLst>
            </a:custGeom>
            <a:solidFill>
              <a:srgbClr val="6466A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184213" y="2566870"/>
            <a:ext cx="3730537" cy="336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25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SOBREMESA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84213" y="3401327"/>
            <a:ext cx="4023680" cy="1598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Vídeo que muestra las principales funciones de la web, tanto del Cliente como del Administrador.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11387" y="897112"/>
            <a:ext cx="15065225" cy="102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6667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VIDEO Y DEMOSTRACIÓN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2525" y="1169828"/>
            <a:ext cx="2336956" cy="2447075"/>
          </a:xfrm>
          <a:custGeom>
            <a:avLst/>
            <a:gdLst/>
            <a:ahLst/>
            <a:cxnLst/>
            <a:rect r="r" b="b" t="t" l="l"/>
            <a:pathLst>
              <a:path h="2447075" w="2336956">
                <a:moveTo>
                  <a:pt x="0" y="0"/>
                </a:moveTo>
                <a:lnTo>
                  <a:pt x="2336956" y="0"/>
                </a:lnTo>
                <a:lnTo>
                  <a:pt x="2336956" y="2447075"/>
                </a:lnTo>
                <a:lnTo>
                  <a:pt x="0" y="2447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84213" y="2566870"/>
            <a:ext cx="3730537" cy="336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25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SOBREMESA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3231" y="3053746"/>
            <a:ext cx="15986069" cy="244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 puede probar en cualquier dispositivo con el siguiente enlace: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69696" y="5962046"/>
            <a:ext cx="10488911" cy="1038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5999" u="sng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hlinkClick r:id="rId5" tooltip="https://skystayhotels.netlify.app"/>
              </a:rPr>
              <a:t>https://skystayhotels.netlify.app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098918" y="0"/>
            <a:ext cx="5189082" cy="10287000"/>
            <a:chOff x="0" y="0"/>
            <a:chExt cx="6918776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167" t="0" r="12167" b="0"/>
            <a:stretch>
              <a:fillRect/>
            </a:stretch>
          </p:blipFill>
          <p:spPr>
            <a:xfrm flipH="false" flipV="false">
              <a:off x="0" y="0"/>
              <a:ext cx="6918776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23339" y="1696666"/>
            <a:ext cx="7897047" cy="7308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Introducción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Objetivos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Implementación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Desarrollo Back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Desarrollo Front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Deploy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Video y demostración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Problemas y mejoras</a:t>
            </a:r>
          </a:p>
          <a:p>
            <a:pPr algn="l" marL="788877" indent="-394439" lvl="1">
              <a:lnSpc>
                <a:spcPts val="6467"/>
              </a:lnSpc>
              <a:buAutoNum type="arabicPeriod" startAt="1"/>
            </a:pPr>
            <a:r>
              <a:rPr lang="en-US" sz="3653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Conclusiones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82798" y="859356"/>
            <a:ext cx="7271720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ÍNDICE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9935" y="2057400"/>
            <a:ext cx="8034147" cy="8229600"/>
          </a:xfrm>
          <a:custGeom>
            <a:avLst/>
            <a:gdLst/>
            <a:ahLst/>
            <a:cxnLst/>
            <a:rect r="r" b="b" t="t" l="l"/>
            <a:pathLst>
              <a:path h="8229600" w="8034147">
                <a:moveTo>
                  <a:pt x="0" y="0"/>
                </a:moveTo>
                <a:lnTo>
                  <a:pt x="8034147" y="0"/>
                </a:lnTo>
                <a:lnTo>
                  <a:pt x="8034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413813" y="2484501"/>
            <a:ext cx="6561321" cy="879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En el desarrollo surgieron diversos problemas que tuvieron que ser resueltos. 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Para el estilo de la web se iba a utilizar Tailwind CSS, pero debido a diveros problemas se acabo utilizando CCS.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Problemas con la conexión con la API Mail por la conexión, se solocuionó con el Deploy.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Error provocado por una relación de bucle entre las entidades Cliente y Reserva, donde cada entidad hacía referencia a la otra, generando una recursividad infinita durante la serialización a JSON. @JsonIgnore cuando no era necesario incluir la propiedad en la respuesta.</a:t>
            </a:r>
          </a:p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1544574"/>
            <a:ext cx="8335071" cy="997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spc="-166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PROBLEMAS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85059" y="3033680"/>
            <a:ext cx="7957271" cy="5530303"/>
          </a:xfrm>
          <a:custGeom>
            <a:avLst/>
            <a:gdLst/>
            <a:ahLst/>
            <a:cxnLst/>
            <a:rect r="r" b="b" t="t" l="l"/>
            <a:pathLst>
              <a:path h="5530303" w="7957271">
                <a:moveTo>
                  <a:pt x="0" y="0"/>
                </a:moveTo>
                <a:lnTo>
                  <a:pt x="7957271" y="0"/>
                </a:lnTo>
                <a:lnTo>
                  <a:pt x="7957271" y="5530303"/>
                </a:lnTo>
                <a:lnTo>
                  <a:pt x="0" y="55303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7579" y="3515360"/>
            <a:ext cx="5693210" cy="319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SkyStay aunque acabado aún queda la realización de numerosas mejoras que harán a la aplicación mas funcional e intuitiva.</a:t>
            </a:r>
          </a:p>
          <a:p>
            <a:pPr algn="l" marL="0" indent="0" lvl="0">
              <a:lnSpc>
                <a:spcPts val="322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220"/>
              </a:lnSpc>
              <a:spcBef>
                <a:spcPct val="0"/>
              </a:spcBef>
            </a:pPr>
            <a:r>
              <a:rPr lang="en-US" sz="2300" u="none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Acontinuación se proceden a explicar algunas actualizaciones que se introducirán proximamente en SkyStay.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7579" y="1141253"/>
            <a:ext cx="7007481" cy="1892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spc="-166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MEJORAS Y ACTUALIZACIONES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95812" y="2456921"/>
            <a:ext cx="10202069" cy="6801379"/>
          </a:xfrm>
          <a:custGeom>
            <a:avLst/>
            <a:gdLst/>
            <a:ahLst/>
            <a:cxnLst/>
            <a:rect r="r" b="b" t="t" l="l"/>
            <a:pathLst>
              <a:path h="6801379" w="10202069">
                <a:moveTo>
                  <a:pt x="0" y="0"/>
                </a:moveTo>
                <a:lnTo>
                  <a:pt x="10202069" y="0"/>
                </a:lnTo>
                <a:lnTo>
                  <a:pt x="10202069" y="6801379"/>
                </a:lnTo>
                <a:lnTo>
                  <a:pt x="0" y="6801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7579" y="1141253"/>
            <a:ext cx="7007481" cy="1892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spc="-166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MEJORAS Y ACTUALIZACIONES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3732" y="3763518"/>
            <a:ext cx="6667112" cy="137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9"/>
              </a:lnSpc>
              <a:spcBef>
                <a:spcPct val="0"/>
              </a:spcBef>
            </a:pPr>
            <a:r>
              <a:rPr lang="en-US" sz="4900" i="true" spc="-127">
                <a:solidFill>
                  <a:srgbClr val="F3F6FA"/>
                </a:solidFill>
                <a:latin typeface="Amiri Italics"/>
                <a:ea typeface="Amiri Italics"/>
                <a:cs typeface="Amiri Italics"/>
                <a:sym typeface="Amiri Italics"/>
              </a:rPr>
              <a:t>GESTIÓN DE SERVICIOS ADICIONALES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0683" y="5751830"/>
            <a:ext cx="5877565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Integración de apartado de Extras dentro de la reserva donde puedas seleccionar diversos servicios que tenga el hotel aportando un dinero extra.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78978" y="2541440"/>
            <a:ext cx="10075289" cy="6716860"/>
          </a:xfrm>
          <a:custGeom>
            <a:avLst/>
            <a:gdLst/>
            <a:ahLst/>
            <a:cxnLst/>
            <a:rect r="r" b="b" t="t" l="l"/>
            <a:pathLst>
              <a:path h="6716860" w="10075289">
                <a:moveTo>
                  <a:pt x="0" y="0"/>
                </a:moveTo>
                <a:lnTo>
                  <a:pt x="10075290" y="0"/>
                </a:lnTo>
                <a:lnTo>
                  <a:pt x="1007529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7579" y="1141253"/>
            <a:ext cx="7007481" cy="1892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spc="-166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MEJORAS Y ACTUALIZACIONES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1052" y="3706429"/>
            <a:ext cx="6542958" cy="137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9"/>
              </a:lnSpc>
              <a:spcBef>
                <a:spcPct val="0"/>
              </a:spcBef>
            </a:pPr>
            <a:r>
              <a:rPr lang="en-US" sz="4900" i="true" spc="-127">
                <a:solidFill>
                  <a:srgbClr val="F3F6FA"/>
                </a:solidFill>
                <a:latin typeface="Amiri Italics"/>
                <a:ea typeface="Amiri Italics"/>
                <a:cs typeface="Amiri Italics"/>
                <a:sym typeface="Amiri Italics"/>
              </a:rPr>
              <a:t>INT</a:t>
            </a:r>
            <a:r>
              <a:rPr lang="en-US" sz="4900" i="true" spc="-127">
                <a:solidFill>
                  <a:srgbClr val="F3F6FA"/>
                </a:solidFill>
                <a:latin typeface="Amiri Italics"/>
                <a:ea typeface="Amiri Italics"/>
                <a:cs typeface="Amiri Italics"/>
                <a:sym typeface="Amiri Italics"/>
              </a:rPr>
              <a:t>EGRACIÓN CON PASARELAS DE PAGO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5926" y="5667437"/>
            <a:ext cx="569321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Integración de una pasarela de pago como Stripe o PayPal e integración con Wallets como Apple Pay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22591" y="2812455"/>
            <a:ext cx="10075289" cy="6716860"/>
          </a:xfrm>
          <a:custGeom>
            <a:avLst/>
            <a:gdLst/>
            <a:ahLst/>
            <a:cxnLst/>
            <a:rect r="r" b="b" t="t" l="l"/>
            <a:pathLst>
              <a:path h="6716860" w="10075289">
                <a:moveTo>
                  <a:pt x="0" y="0"/>
                </a:moveTo>
                <a:lnTo>
                  <a:pt x="10075290" y="0"/>
                </a:lnTo>
                <a:lnTo>
                  <a:pt x="1007529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7579" y="1141253"/>
            <a:ext cx="7007481" cy="1892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spc="-166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MEJORAS Y ACTUALIZACIONES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763518"/>
            <a:ext cx="5859053" cy="137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9"/>
              </a:lnSpc>
              <a:spcBef>
                <a:spcPct val="0"/>
              </a:spcBef>
            </a:pPr>
            <a:r>
              <a:rPr lang="en-US" sz="4900" i="true" spc="-127">
                <a:solidFill>
                  <a:srgbClr val="F3F6FA"/>
                </a:solidFill>
                <a:latin typeface="Amiri Italics"/>
                <a:ea typeface="Amiri Italics"/>
                <a:cs typeface="Amiri Italics"/>
                <a:sym typeface="Amiri Italics"/>
              </a:rPr>
              <a:t>VALO</a:t>
            </a:r>
            <a:r>
              <a:rPr lang="en-US" sz="4900" i="true" spc="-127">
                <a:solidFill>
                  <a:srgbClr val="F3F6FA"/>
                </a:solidFill>
                <a:latin typeface="Amiri Italics"/>
                <a:ea typeface="Amiri Italics"/>
                <a:cs typeface="Amiri Italics"/>
                <a:sym typeface="Amiri Italics"/>
              </a:rPr>
              <a:t>RACIONES Y COMENTARIOS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0683" y="5751830"/>
            <a:ext cx="5693210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Apartado de valoraciones donde cada usuario pueda ver y puntuar los hoteles en los que se haya alojado.</a:t>
            </a:r>
          </a:p>
          <a:p>
            <a:pPr algn="l">
              <a:lnSpc>
                <a:spcPts val="3499"/>
              </a:lnSpc>
            </a:pP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Permite dar seguridad y transparencia de cara al cliente.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19353" y="5825613"/>
            <a:ext cx="4303059" cy="4114800"/>
          </a:xfrm>
          <a:custGeom>
            <a:avLst/>
            <a:gdLst/>
            <a:ahLst/>
            <a:cxnLst/>
            <a:rect r="r" b="b" t="t" l="l"/>
            <a:pathLst>
              <a:path h="4114800" w="4303059">
                <a:moveTo>
                  <a:pt x="0" y="0"/>
                </a:moveTo>
                <a:lnTo>
                  <a:pt x="4303059" y="0"/>
                </a:lnTo>
                <a:lnTo>
                  <a:pt x="430305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58740" y="3286955"/>
            <a:ext cx="9570521" cy="1598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Este trabajo me ha permitido v</a:t>
            </a: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er todo el proceso complejo desde el inicio de la creación de un proyecto hasta el final y el inicio del periodo de mantenimiento. Por lo que estoy muy satisfecho con la realización de este. Hay diversos apartados a destacar que he aprendido: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58740" y="5768463"/>
            <a:ext cx="9570521" cy="319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Mejora de mis conocimientos en Java y en Back gracias a este proyecto que abarcaba muchos conceptos y tecnologías nuevas.</a:t>
            </a:r>
          </a:p>
          <a:p>
            <a:pPr algn="l">
              <a:lnSpc>
                <a:spcPts val="3220"/>
              </a:lnSpc>
            </a:pP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Conocimientos en Front sobre todo el poder conectarme y recibir y enviar peticiones a una API.</a:t>
            </a:r>
          </a:p>
          <a:p>
            <a:pPr algn="l">
              <a:lnSpc>
                <a:spcPts val="3220"/>
              </a:lnSpc>
            </a:pP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 complejo proceso de Deploy me ha enseñado como funcionan los proyectos y como se realiza el proceso de despliegue.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58740" y="1840099"/>
            <a:ext cx="9570521" cy="99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3"/>
              </a:lnSpc>
            </a:pPr>
            <a:r>
              <a:rPr lang="en-US" sz="6399" spc="-166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CONCLUSIONES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40345" y="7967324"/>
            <a:ext cx="7102938" cy="759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8"/>
              </a:lnSpc>
            </a:pPr>
            <a:r>
              <a:rPr lang="en-US" sz="4539" spc="-18">
                <a:solidFill>
                  <a:srgbClr val="1C3F60"/>
                </a:solidFill>
                <a:latin typeface="Roboto"/>
                <a:ea typeface="Roboto"/>
                <a:cs typeface="Roboto"/>
                <a:sym typeface="Roboto"/>
              </a:rPr>
              <a:t>Eduardo Merino Fernández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3926" y="3976717"/>
            <a:ext cx="15795777" cy="254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56"/>
              </a:lnSpc>
            </a:pPr>
            <a:r>
              <a:rPr lang="en-US" sz="10400" spc="332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MUCHAS</a:t>
            </a:r>
          </a:p>
          <a:p>
            <a:pPr algn="ctr" marL="0" indent="0" lvl="0">
              <a:lnSpc>
                <a:spcPts val="9256"/>
              </a:lnSpc>
            </a:pPr>
            <a:r>
              <a:rPr lang="en-US" sz="10400" spc="332" strike="noStrike" u="none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GRACIAS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93245" y="-302868"/>
            <a:ext cx="4501511" cy="4501511"/>
          </a:xfrm>
          <a:custGeom>
            <a:avLst/>
            <a:gdLst/>
            <a:ahLst/>
            <a:cxnLst/>
            <a:rect r="r" b="b" t="t" l="l"/>
            <a:pathLst>
              <a:path h="4501511" w="4501511">
                <a:moveTo>
                  <a:pt x="0" y="0"/>
                </a:moveTo>
                <a:lnTo>
                  <a:pt x="4501510" y="0"/>
                </a:lnTo>
                <a:lnTo>
                  <a:pt x="4501510" y="4501511"/>
                </a:lnTo>
                <a:lnTo>
                  <a:pt x="0" y="4501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098918" y="0"/>
            <a:ext cx="5189082" cy="10287000"/>
            <a:chOff x="0" y="0"/>
            <a:chExt cx="6918776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4778" t="0" r="24778" b="0"/>
            <a:stretch>
              <a:fillRect/>
            </a:stretch>
          </p:blipFill>
          <p:spPr>
            <a:xfrm flipH="false" flipV="false">
              <a:off x="0" y="0"/>
              <a:ext cx="6918776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74160" y="1947888"/>
            <a:ext cx="5226651" cy="4114800"/>
          </a:xfrm>
          <a:custGeom>
            <a:avLst/>
            <a:gdLst/>
            <a:ahLst/>
            <a:cxnLst/>
            <a:rect r="r" b="b" t="t" l="l"/>
            <a:pathLst>
              <a:path h="4114800" w="5226651">
                <a:moveTo>
                  <a:pt x="0" y="0"/>
                </a:moveTo>
                <a:lnTo>
                  <a:pt x="5226651" y="0"/>
                </a:lnTo>
                <a:lnTo>
                  <a:pt x="522665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85125">
            <a:off x="15237899" y="5340446"/>
            <a:ext cx="2211705" cy="4114800"/>
          </a:xfrm>
          <a:custGeom>
            <a:avLst/>
            <a:gdLst/>
            <a:ahLst/>
            <a:cxnLst/>
            <a:rect r="r" b="b" t="t" l="l"/>
            <a:pathLst>
              <a:path h="4114800" w="2211705">
                <a:moveTo>
                  <a:pt x="0" y="0"/>
                </a:moveTo>
                <a:lnTo>
                  <a:pt x="2211705" y="0"/>
                </a:lnTo>
                <a:lnTo>
                  <a:pt x="22117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50281" y="1749237"/>
            <a:ext cx="6610227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INTRODUCCIÓN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50281" y="3146049"/>
            <a:ext cx="6610227" cy="5136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El propósito de esta aplicación es utilizar herramientas de Back como Java y combinarlas con un Front para realizar una Web Funcional estable de reservas de habitaciones de hotel.</a:t>
            </a:r>
          </a:p>
          <a:p>
            <a:pPr algn="l">
              <a:lnSpc>
                <a:spcPts val="4059"/>
              </a:lnSpc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 Se tomo ejemplo de webs existentes como Booking o Airbnb y que fuera tambien utilizable en otros dispositivos como móviles.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99296" y="5414483"/>
            <a:ext cx="7998270" cy="455901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498430" y="766159"/>
            <a:ext cx="9291139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OBJETIVOS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50281" y="2700569"/>
            <a:ext cx="4112887" cy="753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4"/>
              </a:lnSpc>
              <a:spcBef>
                <a:spcPct val="0"/>
              </a:spcBef>
            </a:pPr>
            <a:r>
              <a:rPr lang="en-US" sz="5600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GeneralES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44862" y="2700569"/>
            <a:ext cx="4820228" cy="753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4"/>
              </a:lnSpc>
              <a:spcBef>
                <a:spcPct val="0"/>
              </a:spcBef>
            </a:pPr>
            <a:r>
              <a:rPr lang="en-US" sz="5600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Específicos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92547" y="3573966"/>
            <a:ext cx="7089646" cy="6399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Crear una API REST con Spring Boot para la gestión de reservas.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Implementar autenticación y autorización diferenciada para clientes y administradores.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Permitir reservas en tiempo real y gestión de recompensas.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Desarrollar un frontend responsive e intuitivo en React.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Incluir funcionalidades de cancelación y modificación de reservas.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Incorporar notificaciones por correo para eventos clave.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Asegurar la protección de los datos personales y transacciones.</a:t>
            </a:r>
          </a:p>
          <a:p>
            <a:pPr algn="l">
              <a:lnSpc>
                <a:spcPts val="3219"/>
              </a:lnSpc>
            </a:pPr>
          </a:p>
          <a:p>
            <a:pPr algn="l">
              <a:lnSpc>
                <a:spcPts val="321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550281" y="3602541"/>
            <a:ext cx="6895498" cy="1093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1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Desarrollar una plataforma completa de gestión de reservas hoteleras que integre frontend, backend y base de datos.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74708" y="2373307"/>
            <a:ext cx="4478694" cy="4114800"/>
          </a:xfrm>
          <a:custGeom>
            <a:avLst/>
            <a:gdLst/>
            <a:ahLst/>
            <a:cxnLst/>
            <a:rect r="r" b="b" t="t" l="l"/>
            <a:pathLst>
              <a:path h="4114800" w="4478694">
                <a:moveTo>
                  <a:pt x="0" y="0"/>
                </a:moveTo>
                <a:lnTo>
                  <a:pt x="4478694" y="0"/>
                </a:lnTo>
                <a:lnTo>
                  <a:pt x="44786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36399">
            <a:off x="14250266" y="6459292"/>
            <a:ext cx="3550059" cy="3129803"/>
          </a:xfrm>
          <a:custGeom>
            <a:avLst/>
            <a:gdLst/>
            <a:ahLst/>
            <a:cxnLst/>
            <a:rect r="r" b="b" t="t" l="l"/>
            <a:pathLst>
              <a:path h="3129803" w="3550059">
                <a:moveTo>
                  <a:pt x="0" y="0"/>
                </a:moveTo>
                <a:lnTo>
                  <a:pt x="3550059" y="0"/>
                </a:lnTo>
                <a:lnTo>
                  <a:pt x="3550059" y="3129803"/>
                </a:lnTo>
                <a:lnTo>
                  <a:pt x="0" y="31298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79380" y="766159"/>
            <a:ext cx="9291139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OBJETIVOS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2662" y="1042820"/>
            <a:ext cx="4112887" cy="1382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4"/>
              </a:lnSpc>
              <a:spcBef>
                <a:spcPct val="0"/>
              </a:spcBef>
            </a:pPr>
            <a:r>
              <a:rPr lang="en-US" sz="5600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REQUISITOS FUNCIONALES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368192"/>
            <a:ext cx="8852719" cy="367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egistro y autenticación de usuarios (clientes y administradores).</a:t>
            </a:r>
          </a:p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Visualización de disponibilidad de habitaciones.</a:t>
            </a:r>
          </a:p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Realización, cancelación y modificación de reservas.</a:t>
            </a:r>
          </a:p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Canjeo de recompensas.</a:t>
            </a:r>
          </a:p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Gestión de habitaciones, servicios y reservas por parte de los administradores.</a:t>
            </a:r>
          </a:p>
          <a:p>
            <a:pPr algn="l" marL="507089" indent="-253545" lvl="1">
              <a:lnSpc>
                <a:spcPts val="3288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Envío automático de correos de confirmación y recordatorios.</a:t>
            </a:r>
          </a:p>
          <a:p>
            <a:pPr algn="l">
              <a:lnSpc>
                <a:spcPts val="321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72662" y="6138204"/>
            <a:ext cx="6067048" cy="1382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4"/>
              </a:lnSpc>
              <a:spcBef>
                <a:spcPct val="0"/>
              </a:spcBef>
            </a:pPr>
            <a:r>
              <a:rPr lang="en-US" sz="5600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REQUISITOS NO FUNCIONALES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2662" y="7463576"/>
            <a:ext cx="9202046" cy="2399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Sist</a:t>
            </a: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ema seguro con cifrado de datos sensibles.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Accesibilidad desde distintos dispositivos (responsive design).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Alta disponibilidad y rendimiento.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Trazabilidad y registro de actividades.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Despliegue en contenedores para facilitar la escalabilidad.</a:t>
            </a:r>
          </a:p>
          <a:p>
            <a:pPr algn="l">
              <a:lnSpc>
                <a:spcPts val="321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33" t="0" r="20333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936651" y="785006"/>
            <a:ext cx="1801916" cy="2799587"/>
          </a:xfrm>
          <a:custGeom>
            <a:avLst/>
            <a:gdLst/>
            <a:ahLst/>
            <a:cxnLst/>
            <a:rect r="r" b="b" t="t" l="l"/>
            <a:pathLst>
              <a:path h="2799587" w="1801916">
                <a:moveTo>
                  <a:pt x="0" y="0"/>
                </a:moveTo>
                <a:lnTo>
                  <a:pt x="1801916" y="0"/>
                </a:lnTo>
                <a:lnTo>
                  <a:pt x="1801916" y="2799587"/>
                </a:lnTo>
                <a:lnTo>
                  <a:pt x="0" y="27995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7828799"/>
            <a:ext cx="4953862" cy="1729348"/>
          </a:xfrm>
          <a:custGeom>
            <a:avLst/>
            <a:gdLst/>
            <a:ahLst/>
            <a:cxnLst/>
            <a:rect r="r" b="b" t="t" l="l"/>
            <a:pathLst>
              <a:path h="1729348" w="4953862">
                <a:moveTo>
                  <a:pt x="0" y="0"/>
                </a:moveTo>
                <a:lnTo>
                  <a:pt x="4953862" y="0"/>
                </a:lnTo>
                <a:lnTo>
                  <a:pt x="4953862" y="1729348"/>
                </a:lnTo>
                <a:lnTo>
                  <a:pt x="0" y="17293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629667" y="4594228"/>
            <a:ext cx="3468195" cy="2917619"/>
          </a:xfrm>
          <a:custGeom>
            <a:avLst/>
            <a:gdLst/>
            <a:ahLst/>
            <a:cxnLst/>
            <a:rect r="r" b="b" t="t" l="l"/>
            <a:pathLst>
              <a:path h="2917619" w="3468195">
                <a:moveTo>
                  <a:pt x="0" y="0"/>
                </a:moveTo>
                <a:lnTo>
                  <a:pt x="3468195" y="0"/>
                </a:lnTo>
                <a:lnTo>
                  <a:pt x="3468195" y="2917619"/>
                </a:lnTo>
                <a:lnTo>
                  <a:pt x="0" y="29176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916172" y="3191356"/>
            <a:ext cx="2339288" cy="2805743"/>
          </a:xfrm>
          <a:custGeom>
            <a:avLst/>
            <a:gdLst/>
            <a:ahLst/>
            <a:cxnLst/>
            <a:rect r="r" b="b" t="t" l="l"/>
            <a:pathLst>
              <a:path h="2805743" w="2339288">
                <a:moveTo>
                  <a:pt x="0" y="0"/>
                </a:moveTo>
                <a:lnTo>
                  <a:pt x="2339288" y="0"/>
                </a:lnTo>
                <a:lnTo>
                  <a:pt x="2339288" y="2805744"/>
                </a:lnTo>
                <a:lnTo>
                  <a:pt x="0" y="28057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616761" y="6836776"/>
            <a:ext cx="3860100" cy="2721371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550281" y="1781130"/>
            <a:ext cx="6947543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IMPLEMENTACION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50281" y="3134206"/>
            <a:ext cx="6947543" cy="4574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Backend: Spring Boot (Java)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Frontend: React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Base de Datos: MariaDB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Control de versiones: Git + GitHub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Pruebas: JUnit (pruebas unitarias) + Postman (pruebas de API)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Documentación API: Swagger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Despliegue: Docker</a:t>
            </a:r>
          </a:p>
          <a:p>
            <a:pPr algn="l" marL="569050" indent="-284525" lvl="1">
              <a:lnSpc>
                <a:spcPts val="3689"/>
              </a:lnSpc>
              <a:buFont typeface="Arial"/>
              <a:buChar char="•"/>
            </a:pPr>
            <a:r>
              <a:rPr lang="en-US" sz="2635">
                <a:solidFill>
                  <a:srgbClr val="F3F6FA"/>
                </a:solidFill>
                <a:latin typeface="Roboto"/>
                <a:ea typeface="Roboto"/>
                <a:cs typeface="Roboto"/>
                <a:sym typeface="Roboto"/>
              </a:rPr>
              <a:t>IDE: IntelliJ IDEA y Visual Studio Code</a:t>
            </a:r>
          </a:p>
          <a:p>
            <a:pPr algn="l">
              <a:lnSpc>
                <a:spcPts val="368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5253" y="2764852"/>
            <a:ext cx="5377536" cy="1373705"/>
            <a:chOff x="0" y="0"/>
            <a:chExt cx="1416306" cy="3617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16306" cy="361799"/>
            </a:xfrm>
            <a:custGeom>
              <a:avLst/>
              <a:gdLst/>
              <a:ahLst/>
              <a:cxnLst/>
              <a:rect r="r" b="b" t="t" l="l"/>
              <a:pathLst>
                <a:path h="361799" w="1416306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5253" y="4422863"/>
            <a:ext cx="5377536" cy="1373705"/>
            <a:chOff x="0" y="0"/>
            <a:chExt cx="1416306" cy="3617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16306" cy="361799"/>
            </a:xfrm>
            <a:custGeom>
              <a:avLst/>
              <a:gdLst/>
              <a:ahLst/>
              <a:cxnLst/>
              <a:rect r="r" b="b" t="t" l="l"/>
              <a:pathLst>
                <a:path h="361799" w="1416306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15253" y="6082318"/>
            <a:ext cx="5377536" cy="1373705"/>
            <a:chOff x="0" y="0"/>
            <a:chExt cx="1416306" cy="36179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16306" cy="361799"/>
            </a:xfrm>
            <a:custGeom>
              <a:avLst/>
              <a:gdLst/>
              <a:ahLst/>
              <a:cxnLst/>
              <a:rect r="r" b="b" t="t" l="l"/>
              <a:pathLst>
                <a:path h="361799" w="1416306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15253" y="7741773"/>
            <a:ext cx="5377536" cy="1373705"/>
            <a:chOff x="0" y="0"/>
            <a:chExt cx="1416306" cy="36179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6306" cy="361799"/>
            </a:xfrm>
            <a:custGeom>
              <a:avLst/>
              <a:gdLst/>
              <a:ahLst/>
              <a:cxnLst/>
              <a:rect r="r" b="b" t="t" l="l"/>
              <a:pathLst>
                <a:path h="361799" w="1416306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CBDDEC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092789" y="2764852"/>
            <a:ext cx="9084604" cy="1373705"/>
            <a:chOff x="0" y="0"/>
            <a:chExt cx="2392653" cy="36179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92653" cy="361799"/>
            </a:xfrm>
            <a:custGeom>
              <a:avLst/>
              <a:gdLst/>
              <a:ahLst/>
              <a:cxnLst/>
              <a:rect r="r" b="b" t="t" l="l"/>
              <a:pathLst>
                <a:path h="361799" w="2392653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3F6FA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092789" y="4422863"/>
            <a:ext cx="9084604" cy="1373705"/>
            <a:chOff x="0" y="0"/>
            <a:chExt cx="2392653" cy="36179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92653" cy="361799"/>
            </a:xfrm>
            <a:custGeom>
              <a:avLst/>
              <a:gdLst/>
              <a:ahLst/>
              <a:cxnLst/>
              <a:rect r="r" b="b" t="t" l="l"/>
              <a:pathLst>
                <a:path h="361799" w="2392653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3F6FA"/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092789" y="6082318"/>
            <a:ext cx="9084604" cy="1373705"/>
            <a:chOff x="0" y="0"/>
            <a:chExt cx="2392653" cy="36179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392653" cy="361799"/>
            </a:xfrm>
            <a:custGeom>
              <a:avLst/>
              <a:gdLst/>
              <a:ahLst/>
              <a:cxnLst/>
              <a:rect r="r" b="b" t="t" l="l"/>
              <a:pathLst>
                <a:path h="361799" w="2392653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3F6FA"/>
            </a:soli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6092789" y="7741773"/>
            <a:ext cx="9084604" cy="1373705"/>
            <a:chOff x="0" y="0"/>
            <a:chExt cx="2392653" cy="36179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392653" cy="361799"/>
            </a:xfrm>
            <a:custGeom>
              <a:avLst/>
              <a:gdLst/>
              <a:ahLst/>
              <a:cxnLst/>
              <a:rect r="r" b="b" t="t" l="l"/>
              <a:pathLst>
                <a:path h="361799" w="2392653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3F6FA"/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21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-846317">
            <a:off x="14833120" y="4660105"/>
            <a:ext cx="3085521" cy="2900389"/>
          </a:xfrm>
          <a:custGeom>
            <a:avLst/>
            <a:gdLst/>
            <a:ahLst/>
            <a:cxnLst/>
            <a:rect r="r" b="b" t="t" l="l"/>
            <a:pathLst>
              <a:path h="2900389" w="3085521">
                <a:moveTo>
                  <a:pt x="0" y="0"/>
                </a:moveTo>
                <a:lnTo>
                  <a:pt x="3085520" y="0"/>
                </a:lnTo>
                <a:lnTo>
                  <a:pt x="3085520" y="2900390"/>
                </a:lnTo>
                <a:lnTo>
                  <a:pt x="0" y="2900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983836" y="3258364"/>
            <a:ext cx="4845004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BACK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83836" y="4916375"/>
            <a:ext cx="4845004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FRONT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83836" y="6575830"/>
            <a:ext cx="4845004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BASE DE DATOS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83836" y="8243047"/>
            <a:ext cx="4845004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0"/>
              </a:lnSpc>
              <a:spcBef>
                <a:spcPct val="0"/>
              </a:spcBef>
            </a:pPr>
            <a:r>
              <a:rPr lang="en-US" sz="4000">
                <a:solidFill>
                  <a:srgbClr val="1C3F60"/>
                </a:solidFill>
                <a:latin typeface="Perandory"/>
                <a:ea typeface="Perandory"/>
                <a:cs typeface="Perandory"/>
                <a:sym typeface="Perandory"/>
              </a:rPr>
              <a:t>DEPLOY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743968" y="2895572"/>
            <a:ext cx="7782248" cy="1083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1"/>
              </a:lnSpc>
            </a:pPr>
            <a:r>
              <a:rPr lang="en-US" sz="21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API REST desarrollada en Spring Boot que gestiona la lógica de negocio, operaciones sobre la base de datos y aplica medidas de seguridad.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743968" y="4734558"/>
            <a:ext cx="7782248" cy="721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1"/>
              </a:lnSpc>
            </a:pPr>
            <a:r>
              <a:rPr lang="en-US" sz="21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Aplicación React accesible desde navegadores. Se encarga de la interacción con el usuario y el envío de solicitudes a la API.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743968" y="6213038"/>
            <a:ext cx="7782248" cy="1083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1"/>
              </a:lnSpc>
            </a:pPr>
            <a:r>
              <a:rPr lang="en-US" sz="21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Servidor MariaDB que almacena de forma estructurada toda la información relacionada con usuarios, reservas, habitaciones, etc.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743968" y="8053468"/>
            <a:ext cx="7782248" cy="721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1"/>
              </a:lnSpc>
            </a:pPr>
            <a:r>
              <a:rPr lang="en-US" sz="21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Para el deploy se ha utilizado Netlify como servicio para subir el Front y Rested para subir el Back.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15253" y="2090763"/>
            <a:ext cx="6947543" cy="95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08"/>
              </a:lnSpc>
              <a:spcBef>
                <a:spcPct val="0"/>
              </a:spcBef>
            </a:pPr>
            <a:r>
              <a:rPr lang="en-US" sz="7200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IMPLEMENTACION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6831295" cy="10287000"/>
            <a:chOff x="0" y="0"/>
            <a:chExt cx="9108394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27836" t="0" r="27836" b="0"/>
            <a:stretch>
              <a:fillRect/>
            </a:stretch>
          </p:blipFill>
          <p:spPr>
            <a:xfrm flipH="false" flipV="false">
              <a:off x="0" y="0"/>
              <a:ext cx="9108394" cy="13716000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77394" y="5046212"/>
            <a:ext cx="2654835" cy="2654835"/>
          </a:xfrm>
          <a:custGeom>
            <a:avLst/>
            <a:gdLst/>
            <a:ahLst/>
            <a:cxnLst/>
            <a:rect r="r" b="b" t="t" l="l"/>
            <a:pathLst>
              <a:path h="2654835" w="2654835">
                <a:moveTo>
                  <a:pt x="0" y="0"/>
                </a:moveTo>
                <a:lnTo>
                  <a:pt x="2654835" y="0"/>
                </a:lnTo>
                <a:lnTo>
                  <a:pt x="2654835" y="2654835"/>
                </a:lnTo>
                <a:lnTo>
                  <a:pt x="0" y="26548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579475" y="2292941"/>
            <a:ext cx="6888635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entidades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79475" y="5038725"/>
            <a:ext cx="6888635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REPOSITORIOS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79475" y="3004220"/>
            <a:ext cx="6888635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Son los propios objetos y tienes que determinarlos como @Entity para que Spring los reconozca como una Tabla en la Base de Datos. Dependiendo de la relación con otras tablas aquí también determinas @OneTomany, etc.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79475" y="5745464"/>
            <a:ext cx="688863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repositorios son interfaces que se utilizan para acceder a la base de datos. Se basan en Spring Data JPA, que permite interactuar con entidades (tablas).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98454" y="1028700"/>
            <a:ext cx="7278940" cy="1091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2"/>
              </a:lnSpc>
            </a:pPr>
            <a:r>
              <a:rPr lang="en-US" sz="7200">
                <a:solidFill>
                  <a:srgbClr val="000000"/>
                </a:solidFill>
                <a:latin typeface="Perandory"/>
                <a:ea typeface="Perandory"/>
                <a:cs typeface="Perandory"/>
                <a:sym typeface="Perandory"/>
              </a:rPr>
              <a:t>DESARROLLO 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79475" y="7100119"/>
            <a:ext cx="6888635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365679"/>
                </a:solidFill>
                <a:latin typeface="Perandory"/>
                <a:ea typeface="Perandory"/>
                <a:cs typeface="Perandory"/>
                <a:sym typeface="Perandory"/>
              </a:rPr>
              <a:t>CONTROLADORES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79475" y="7806857"/>
            <a:ext cx="688863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 clases que manejan las peticiones HTTP que llegan al servidor. Se usan para conectar el frontend (o cualquier cliente) con la lógica del backend.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3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77394" y="391769"/>
            <a:ext cx="2720487" cy="1556118"/>
          </a:xfrm>
          <a:custGeom>
            <a:avLst/>
            <a:gdLst/>
            <a:ahLst/>
            <a:cxnLst/>
            <a:rect r="r" b="b" t="t" l="l"/>
            <a:pathLst>
              <a:path h="1556118" w="2720487">
                <a:moveTo>
                  <a:pt x="0" y="0"/>
                </a:moveTo>
                <a:lnTo>
                  <a:pt x="2720487" y="0"/>
                </a:lnTo>
                <a:lnTo>
                  <a:pt x="2720487" y="1556119"/>
                </a:lnTo>
                <a:lnTo>
                  <a:pt x="0" y="15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-327291">
            <a:off x="-214048" y="4429767"/>
            <a:ext cx="8335128" cy="4780928"/>
            <a:chOff x="0" y="0"/>
            <a:chExt cx="7981950" cy="45783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0" t="-11076" r="0" b="-11076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1521597" y="7904058"/>
            <a:ext cx="1187828" cy="1360593"/>
          </a:xfrm>
          <a:custGeom>
            <a:avLst/>
            <a:gdLst/>
            <a:ahLst/>
            <a:cxnLst/>
            <a:rect r="r" b="b" t="t" l="l"/>
            <a:pathLst>
              <a:path h="1360593" w="1187828">
                <a:moveTo>
                  <a:pt x="0" y="0"/>
                </a:moveTo>
                <a:lnTo>
                  <a:pt x="1187829" y="0"/>
                </a:lnTo>
                <a:lnTo>
                  <a:pt x="1187829" y="1360592"/>
                </a:lnTo>
                <a:lnTo>
                  <a:pt x="0" y="136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1046" r="-124039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067246" y="7581347"/>
            <a:ext cx="2096531" cy="2096531"/>
          </a:xfrm>
          <a:custGeom>
            <a:avLst/>
            <a:gdLst/>
            <a:ahLst/>
            <a:cxnLst/>
            <a:rect r="r" b="b" t="t" l="l"/>
            <a:pathLst>
              <a:path h="2096531" w="2096531">
                <a:moveTo>
                  <a:pt x="0" y="0"/>
                </a:moveTo>
                <a:lnTo>
                  <a:pt x="2096531" y="0"/>
                </a:lnTo>
                <a:lnTo>
                  <a:pt x="2096531" y="2096531"/>
                </a:lnTo>
                <a:lnTo>
                  <a:pt x="0" y="20965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51413" y="2640299"/>
            <a:ext cx="4146468" cy="7243340"/>
          </a:xfrm>
          <a:custGeom>
            <a:avLst/>
            <a:gdLst/>
            <a:ahLst/>
            <a:cxnLst/>
            <a:rect r="r" b="b" t="t" l="l"/>
            <a:pathLst>
              <a:path h="7243340" w="4146468">
                <a:moveTo>
                  <a:pt x="0" y="0"/>
                </a:moveTo>
                <a:lnTo>
                  <a:pt x="4146468" y="0"/>
                </a:lnTo>
                <a:lnTo>
                  <a:pt x="4146468" y="7243340"/>
                </a:lnTo>
                <a:lnTo>
                  <a:pt x="0" y="72433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252871" b="-5431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498430" y="1362017"/>
            <a:ext cx="9291139" cy="1759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8"/>
              </a:lnSpc>
            </a:pPr>
            <a:r>
              <a:rPr lang="en-US" sz="7200">
                <a:solidFill>
                  <a:srgbClr val="F3F6FA"/>
                </a:solidFill>
                <a:latin typeface="Perandory"/>
                <a:ea typeface="Perandory"/>
                <a:cs typeface="Perandory"/>
                <a:sym typeface="Perandory"/>
              </a:rPr>
              <a:t>DESARROLLO BACK</a:t>
            </a:r>
          </a:p>
          <a:p>
            <a:pPr algn="ctr" marL="0" indent="0" lvl="0">
              <a:lnSpc>
                <a:spcPts val="6408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619808" y="3147064"/>
            <a:ext cx="6131605" cy="60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9BC9FF"/>
                </a:solidFill>
                <a:latin typeface="Perandory"/>
                <a:ea typeface="Perandory"/>
                <a:cs typeface="Perandory"/>
                <a:sym typeface="Perandory"/>
              </a:rPr>
              <a:t>PETICIONES HTTp - POSTMAN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619808" y="3848817"/>
            <a:ext cx="5860053" cy="3599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Para probar el funcionamiento de las peticiones se ha utilizado la herramienta de Postman que te permite realizar distintas peticiones y te devuelve datos dependiendo del tipo de petición.</a:t>
            </a:r>
          </a:p>
          <a:p>
            <a:pPr algn="l">
              <a:lnSpc>
                <a:spcPts val="3219"/>
              </a:lnSpc>
            </a:pPr>
          </a:p>
          <a:p>
            <a:pPr algn="l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Esto era util debido a que al principio no tienes un Front para poderprobar que todo funcione correctamente.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DAGpHKLwMRQ</dc:identifier>
  <dcterms:modified xsi:type="dcterms:W3CDTF">2011-08-01T06:04:30Z</dcterms:modified>
  <cp:revision>1</cp:revision>
  <dc:title>Presentación TFG SkyStay</dc:title>
</cp:coreProperties>
</file>

<file path=docProps/thumbnail.jpeg>
</file>